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0" r:id="rId2"/>
    <p:sldId id="269" r:id="rId3"/>
    <p:sldId id="308" r:id="rId4"/>
    <p:sldId id="286" r:id="rId5"/>
    <p:sldId id="340" r:id="rId6"/>
    <p:sldId id="309" r:id="rId7"/>
    <p:sldId id="341" r:id="rId8"/>
    <p:sldId id="342" r:id="rId9"/>
    <p:sldId id="321" r:id="rId10"/>
    <p:sldId id="312" r:id="rId11"/>
    <p:sldId id="344" r:id="rId12"/>
    <p:sldId id="354" r:id="rId13"/>
    <p:sldId id="327" r:id="rId14"/>
    <p:sldId id="349" r:id="rId15"/>
    <p:sldId id="316" r:id="rId16"/>
    <p:sldId id="322" r:id="rId17"/>
    <p:sldId id="323" r:id="rId18"/>
    <p:sldId id="318" r:id="rId19"/>
    <p:sldId id="328" r:id="rId20"/>
    <p:sldId id="351" r:id="rId21"/>
    <p:sldId id="343" r:id="rId22"/>
    <p:sldId id="311" r:id="rId23"/>
    <p:sldId id="353" r:id="rId24"/>
    <p:sldId id="334" r:id="rId25"/>
    <p:sldId id="336" r:id="rId26"/>
    <p:sldId id="333" r:id="rId27"/>
    <p:sldId id="338" r:id="rId28"/>
    <p:sldId id="279" r:id="rId29"/>
    <p:sldId id="290" r:id="rId30"/>
  </p:sldIdLst>
  <p:sldSz cx="9144000" cy="6858000" type="screen4x3"/>
  <p:notesSz cx="9929813" cy="67992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6D1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88462" autoAdjust="0"/>
  </p:normalViewPr>
  <p:slideViewPr>
    <p:cSldViewPr>
      <p:cViewPr varScale="1">
        <p:scale>
          <a:sx n="114" d="100"/>
          <a:sy n="114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552"/>
    </p:cViewPr>
  </p:sorterViewPr>
  <p:notesViewPr>
    <p:cSldViewPr>
      <p:cViewPr>
        <p:scale>
          <a:sx n="100" d="100"/>
          <a:sy n="100" d="100"/>
        </p:scale>
        <p:origin x="-828" y="204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9052C2A0-C534-4E49-9280-24BC317B4E72}" type="datetimeFigureOut">
              <a:rPr lang="fr-FR" smtClean="0"/>
              <a:t>23/10/2014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8121"/>
            <a:ext cx="4302919" cy="33996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8121"/>
            <a:ext cx="4302919" cy="33996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FA6374AF-AACD-4A1A-8346-491C917B44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89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3E2AA3D6-4633-459A-8964-7426E3187B4F}" type="datetimeFigureOut">
              <a:rPr lang="fr-FR" smtClean="0"/>
              <a:t>23/10/2014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9"/>
          </a:xfrm>
          <a:prstGeom prst="rect">
            <a:avLst/>
          </a:prstGeom>
        </p:spPr>
        <p:txBody>
          <a:bodyPr vert="horz" lIns="91751" tIns="45875" rIns="91751" bIns="458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3996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8121"/>
            <a:ext cx="4302919" cy="33996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97AF97FC-2916-488B-BC4C-109DAAC874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77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Draft version</a:t>
            </a:r>
            <a:r>
              <a:rPr lang="en-US" b="1" baseline="0" dirty="0" smtClean="0"/>
              <a:t> for vision seminar (@</a:t>
            </a:r>
            <a:r>
              <a:rPr lang="en-US" b="1" baseline="0" dirty="0" err="1" smtClean="0"/>
              <a:t>inria</a:t>
            </a:r>
            <a:r>
              <a:rPr lang="en-US" b="1" baseline="0" dirty="0" smtClean="0"/>
              <a:t>) 15.Oct.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68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566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994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7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925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818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745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144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135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160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98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23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12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429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604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794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794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386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794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979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802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59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76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81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81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543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58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58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7FC-2916-488B-BC4C-109DAAC8740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58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5F4C-FCC7-41E1-8171-7A78FE0C1797}" type="datetime1">
              <a:rPr lang="fr-FR" smtClean="0"/>
              <a:t>23/10/2014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1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044F-C032-46F7-A731-6F782E431B74}" type="datetime1">
              <a:rPr lang="fr-FR" smtClean="0"/>
              <a:t>23/10/2014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9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6BF2-FE07-44B8-928B-1E4D6A398673}" type="datetime1">
              <a:rPr lang="fr-FR" smtClean="0"/>
              <a:t>23/10/2014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8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 algn="l"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AEB-EDF0-4638-8F5F-A3FA7BDCA1C6}" type="datetime1">
              <a:rPr lang="fr-FR" smtClean="0"/>
              <a:t>23/10/2014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62F1CBE1-2F3E-4B86-A845-4D1E7782921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24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3B19-6E8F-40E9-8B02-3A8FFA407911}" type="datetime1">
              <a:rPr lang="fr-FR" smtClean="0"/>
              <a:t>23/10/2014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64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9C93-F2D2-43F4-8A2E-4C64DF13920F}" type="datetime1">
              <a:rPr lang="fr-FR" smtClean="0"/>
              <a:t>23/10/2014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61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BB66-6D78-43AE-BE6E-8D1FEF5E4623}" type="datetime1">
              <a:rPr lang="fr-FR" smtClean="0"/>
              <a:t>23/10/2014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97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8D9D-2821-4156-9FDF-61B4B2C89A38}" type="datetime1">
              <a:rPr lang="fr-FR" smtClean="0"/>
              <a:t>23/10/2014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4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2840-5AE2-4F9B-8079-9BF1BE358491}" type="datetime1">
              <a:rPr lang="fr-FR" smtClean="0"/>
              <a:t>23/10/2014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65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C10B-B812-4D00-A86C-EE4B86DF0AA1}" type="datetime1">
              <a:rPr lang="fr-FR" smtClean="0"/>
              <a:t>23/10/2014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09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88-E06B-4665-AED3-47140C9BA01E}" type="datetime1">
              <a:rPr lang="fr-FR" smtClean="0"/>
              <a:t>23/10/2014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14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D638-0239-461D-B803-12AEF20C2982}" type="datetime1">
              <a:rPr lang="fr-FR" smtClean="0"/>
              <a:t>23/10/2014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CBE1-2F3E-4B86-A845-4D1E778292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69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.inria.fr/ay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2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tags" Target="../tags/tag27.xml"/><Relationship Id="rId16" Type="http://schemas.openxmlformats.org/officeDocument/2006/relationships/image" Target="../media/image59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53.png"/><Relationship Id="rId5" Type="http://schemas.openxmlformats.org/officeDocument/2006/relationships/tags" Target="../tags/tag30.xml"/><Relationship Id="rId15" Type="http://schemas.openxmlformats.org/officeDocument/2006/relationships/image" Target="../media/image58.png"/><Relationship Id="rId10" Type="http://schemas.openxmlformats.org/officeDocument/2006/relationships/notesSlide" Target="../notesSlides/notesSlide14.xml"/><Relationship Id="rId19" Type="http://schemas.openxmlformats.org/officeDocument/2006/relationships/image" Target="../media/image62.png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tags" Target="../tags/tag36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6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6.png"/><Relationship Id="rId5" Type="http://schemas.openxmlformats.org/officeDocument/2006/relationships/tags" Target="../tags/tag38.xml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tags" Target="../tags/tag37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tags" Target="../tags/tag41.xml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7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tags" Target="../tags/tag42.xml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6.png"/><Relationship Id="rId18" Type="http://schemas.openxmlformats.org/officeDocument/2006/relationships/image" Target="../media/image86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84.png"/><Relationship Id="rId17" Type="http://schemas.openxmlformats.org/officeDocument/2006/relationships/image" Target="../media/image85.png"/><Relationship Id="rId2" Type="http://schemas.openxmlformats.org/officeDocument/2006/relationships/tags" Target="../tags/tag44.xml"/><Relationship Id="rId16" Type="http://schemas.openxmlformats.org/officeDocument/2006/relationships/image" Target="../media/image83.png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47.xml"/><Relationship Id="rId15" Type="http://schemas.openxmlformats.org/officeDocument/2006/relationships/image" Target="../media/image82.png"/><Relationship Id="rId10" Type="http://schemas.openxmlformats.org/officeDocument/2006/relationships/image" Target="../media/image79.png"/><Relationship Id="rId4" Type="http://schemas.openxmlformats.org/officeDocument/2006/relationships/tags" Target="../tags/tag46.xml"/><Relationship Id="rId9" Type="http://schemas.openxmlformats.org/officeDocument/2006/relationships/image" Target="../media/image78.png"/><Relationship Id="rId1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0.png"/><Relationship Id="rId18" Type="http://schemas.openxmlformats.org/officeDocument/2006/relationships/image" Target="../media/image83.png"/><Relationship Id="rId3" Type="http://schemas.openxmlformats.org/officeDocument/2006/relationships/tags" Target="../tags/tag50.xml"/><Relationship Id="rId21" Type="http://schemas.openxmlformats.org/officeDocument/2006/relationships/image" Target="../media/image88.png"/><Relationship Id="rId7" Type="http://schemas.openxmlformats.org/officeDocument/2006/relationships/tags" Target="../tags/tag54.xml"/><Relationship Id="rId12" Type="http://schemas.openxmlformats.org/officeDocument/2006/relationships/image" Target="../media/image79.png"/><Relationship Id="rId17" Type="http://schemas.openxmlformats.org/officeDocument/2006/relationships/image" Target="../media/image82.png"/><Relationship Id="rId2" Type="http://schemas.openxmlformats.org/officeDocument/2006/relationships/tags" Target="../tags/tag49.xml"/><Relationship Id="rId16" Type="http://schemas.openxmlformats.org/officeDocument/2006/relationships/image" Target="../media/image81.png"/><Relationship Id="rId20" Type="http://schemas.openxmlformats.org/officeDocument/2006/relationships/image" Target="../media/image87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78.png"/><Relationship Id="rId5" Type="http://schemas.openxmlformats.org/officeDocument/2006/relationships/tags" Target="../tags/tag52.xml"/><Relationship Id="rId15" Type="http://schemas.openxmlformats.org/officeDocument/2006/relationships/image" Target="../media/image76.png"/><Relationship Id="rId10" Type="http://schemas.openxmlformats.org/officeDocument/2006/relationships/image" Target="../media/image77.png"/><Relationship Id="rId19" Type="http://schemas.openxmlformats.org/officeDocument/2006/relationships/image" Target="../media/image85.png"/><Relationship Id="rId4" Type="http://schemas.openxmlformats.org/officeDocument/2006/relationships/tags" Target="../tags/tag51.xml"/><Relationship Id="rId9" Type="http://schemas.openxmlformats.org/officeDocument/2006/relationships/notesSlide" Target="../notesSlides/notesSlide21.xml"/><Relationship Id="rId14" Type="http://schemas.openxmlformats.org/officeDocument/2006/relationships/image" Target="../media/image84.png"/><Relationship Id="rId22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image" Target="../media/image77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92.png"/><Relationship Id="rId3" Type="http://schemas.openxmlformats.org/officeDocument/2006/relationships/image" Target="../media/image113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9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90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77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41.png"/><Relationship Id="rId18" Type="http://schemas.openxmlformats.org/officeDocument/2006/relationships/image" Target="../media/image128.png"/><Relationship Id="rId26" Type="http://schemas.openxmlformats.org/officeDocument/2006/relationships/image" Target="../media/image92.png"/><Relationship Id="rId3" Type="http://schemas.openxmlformats.org/officeDocument/2006/relationships/image" Target="../media/image113.png"/><Relationship Id="rId21" Type="http://schemas.openxmlformats.org/officeDocument/2006/relationships/image" Target="../media/image147.png"/><Relationship Id="rId7" Type="http://schemas.openxmlformats.org/officeDocument/2006/relationships/image" Target="../media/image136.png"/><Relationship Id="rId12" Type="http://schemas.openxmlformats.org/officeDocument/2006/relationships/image" Target="../media/image140.png"/><Relationship Id="rId17" Type="http://schemas.openxmlformats.org/officeDocument/2006/relationships/image" Target="../media/image123.png"/><Relationship Id="rId25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4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24" Type="http://schemas.openxmlformats.org/officeDocument/2006/relationships/image" Target="../media/image90.png"/><Relationship Id="rId5" Type="http://schemas.openxmlformats.org/officeDocument/2006/relationships/image" Target="../media/image134.png"/><Relationship Id="rId15" Type="http://schemas.openxmlformats.org/officeDocument/2006/relationships/image" Target="../media/image143.png"/><Relationship Id="rId23" Type="http://schemas.openxmlformats.org/officeDocument/2006/relationships/image" Target="../media/image77.png"/><Relationship Id="rId10" Type="http://schemas.openxmlformats.org/officeDocument/2006/relationships/image" Target="../media/image138.png"/><Relationship Id="rId19" Type="http://schemas.openxmlformats.org/officeDocument/2006/relationships/image" Target="../media/image145.png"/><Relationship Id="rId4" Type="http://schemas.openxmlformats.org/officeDocument/2006/relationships/image" Target="../media/image133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7.png"/><Relationship Id="rId18" Type="http://schemas.openxmlformats.org/officeDocument/2006/relationships/image" Target="../media/image128.png"/><Relationship Id="rId26" Type="http://schemas.openxmlformats.org/officeDocument/2006/relationships/image" Target="../media/image92.png"/><Relationship Id="rId3" Type="http://schemas.openxmlformats.org/officeDocument/2006/relationships/image" Target="../media/image149.png"/><Relationship Id="rId21" Type="http://schemas.openxmlformats.org/officeDocument/2006/relationships/image" Target="../media/image163.png"/><Relationship Id="rId7" Type="http://schemas.openxmlformats.org/officeDocument/2006/relationships/image" Target="../media/image113.png"/><Relationship Id="rId12" Type="http://schemas.openxmlformats.org/officeDocument/2006/relationships/image" Target="../media/image122.png"/><Relationship Id="rId17" Type="http://schemas.openxmlformats.org/officeDocument/2006/relationships/image" Target="../media/image123.png"/><Relationship Id="rId25" Type="http://schemas.openxmlformats.org/officeDocument/2006/relationships/image" Target="../media/image91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0.png"/><Relationship Id="rId20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6.png"/><Relationship Id="rId24" Type="http://schemas.openxmlformats.org/officeDocument/2006/relationships/image" Target="../media/image90.png"/><Relationship Id="rId5" Type="http://schemas.openxmlformats.org/officeDocument/2006/relationships/image" Target="../media/image151.png"/><Relationship Id="rId15" Type="http://schemas.openxmlformats.org/officeDocument/2006/relationships/image" Target="../media/image159.png"/><Relationship Id="rId23" Type="http://schemas.openxmlformats.org/officeDocument/2006/relationships/image" Target="../media/image77.png"/><Relationship Id="rId10" Type="http://schemas.openxmlformats.org/officeDocument/2006/relationships/image" Target="../media/image155.png"/><Relationship Id="rId19" Type="http://schemas.openxmlformats.org/officeDocument/2006/relationships/image" Target="../media/image161.png"/><Relationship Id="rId4" Type="http://schemas.openxmlformats.org/officeDocument/2006/relationships/image" Target="../media/image150.png"/><Relationship Id="rId9" Type="http://schemas.openxmlformats.org/officeDocument/2006/relationships/image" Target="../media/image154.png"/><Relationship Id="rId14" Type="http://schemas.openxmlformats.org/officeDocument/2006/relationships/image" Target="../media/image158.png"/><Relationship Id="rId22" Type="http://schemas.openxmlformats.org/officeDocument/2006/relationships/image" Target="../media/image1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.inria.fr/ayin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notesSlide" Target="../notesSlides/notesSlide8.xml"/><Relationship Id="rId26" Type="http://schemas.openxmlformats.org/officeDocument/2006/relationships/image" Target="../media/image17.png"/><Relationship Id="rId3" Type="http://schemas.openxmlformats.org/officeDocument/2006/relationships/tags" Target="../tags/tag3.xml"/><Relationship Id="rId21" Type="http://schemas.openxmlformats.org/officeDocument/2006/relationships/image" Target="../media/image1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tags" Target="../tags/tag10.xml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21.xml"/><Relationship Id="rId10" Type="http://schemas.openxmlformats.org/officeDocument/2006/relationships/image" Target="../media/image23.png"/><Relationship Id="rId4" Type="http://schemas.openxmlformats.org/officeDocument/2006/relationships/tags" Target="../tags/tag20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Marked Point Process Model for Curvilinear Structures Extraction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3124200"/>
          </a:xfrm>
        </p:spPr>
        <p:txBody>
          <a:bodyPr anchor="ctr" anchorCtr="0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AYIN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research team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INRIA Sophia-</a:t>
            </a:r>
            <a:r>
              <a:rPr lang="en-US" sz="2400" dirty="0" err="1" smtClean="0">
                <a:solidFill>
                  <a:schemeClr val="tx1"/>
                </a:solidFill>
              </a:rPr>
              <a:t>Antipolis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Méditerranée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sv-SE" sz="2400" b="1" dirty="0">
                <a:solidFill>
                  <a:schemeClr val="tx1"/>
                </a:solidFill>
              </a:rPr>
              <a:t>Seong-Gyun JEONG, Yuliya </a:t>
            </a:r>
            <a:r>
              <a:rPr lang="sv-SE" sz="2400" b="1" dirty="0" smtClean="0">
                <a:solidFill>
                  <a:schemeClr val="tx1"/>
                </a:solidFill>
              </a:rPr>
              <a:t>TARABALKA, </a:t>
            </a:r>
            <a:br>
              <a:rPr lang="sv-SE" sz="2400" b="1" dirty="0" smtClean="0">
                <a:solidFill>
                  <a:schemeClr val="tx1"/>
                </a:solidFill>
              </a:rPr>
            </a:br>
            <a:r>
              <a:rPr lang="sv-SE" sz="2400" b="1" dirty="0" smtClean="0">
                <a:solidFill>
                  <a:schemeClr val="tx1"/>
                </a:solidFill>
              </a:rPr>
              <a:t>and </a:t>
            </a:r>
            <a:r>
              <a:rPr lang="sv-SE" sz="2400" b="1" dirty="0">
                <a:solidFill>
                  <a:schemeClr val="tx1"/>
                </a:solidFill>
              </a:rPr>
              <a:t>Josiane ZERUBIA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firstname.lastname@inria.fr</a:t>
            </a:r>
          </a:p>
          <a:p>
            <a:r>
              <a:rPr lang="en-US" sz="2000" dirty="0">
                <a:solidFill>
                  <a:schemeClr val="tx1"/>
                </a:solidFill>
                <a:hlinkClick r:id="rId3"/>
              </a:rPr>
              <a:t>https://team.inria.fr/ayin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b="1" dirty="0" smtClean="0"/>
              <a:t>Marked Point Process modeling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MPP revisited</a:t>
            </a:r>
          </a:p>
          <a:p>
            <a:pPr lvl="1"/>
            <a:r>
              <a:rPr lang="en-US" dirty="0" smtClean="0"/>
              <a:t>Generic model for curvilinear structures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Monte Carlo sampler with delayed rejection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Integration of line hypotheses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Features for curvilinear structure</a:t>
            </a:r>
          </a:p>
          <a:p>
            <a:pPr lvl="1" algn="just"/>
            <a:r>
              <a:rPr lang="en-US" dirty="0" smtClean="0"/>
              <a:t>Gradient magnitude </a:t>
            </a:r>
          </a:p>
          <a:p>
            <a:pPr lvl="1" algn="just"/>
            <a:r>
              <a:rPr lang="en-US" dirty="0" smtClean="0"/>
              <a:t>Homogeneity of pixel values </a:t>
            </a:r>
          </a:p>
          <a:p>
            <a:pPr algn="just"/>
            <a:endParaRPr lang="en-US" dirty="0" smtClean="0"/>
          </a:p>
          <a:p>
            <a:pPr lvl="2" algn="just"/>
            <a:endParaRPr lang="en-US" dirty="0" smtClean="0"/>
          </a:p>
          <a:p>
            <a:pPr algn="just"/>
            <a:r>
              <a:rPr lang="en-US" dirty="0" smtClean="0"/>
              <a:t>Steerable filters</a:t>
            </a:r>
          </a:p>
          <a:p>
            <a:pPr lvl="1"/>
            <a:r>
              <a:rPr lang="en-US" dirty="0" smtClean="0"/>
              <a:t>Linear combination of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derivatives of Gaussian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Accentuate gradient </a:t>
            </a:r>
            <a:r>
              <a:rPr lang="en-US" dirty="0"/>
              <a:t>magnitudes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w.r.t.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orientation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Data Likelihood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55" y="3073534"/>
            <a:ext cx="4149090" cy="30632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4064614" y="3359787"/>
            <a:ext cx="206615" cy="136343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36988" y="3395246"/>
            <a:ext cx="1855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Gradient magnitude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44005" y="3395246"/>
            <a:ext cx="1658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Intensity variance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905500" y="3359786"/>
            <a:ext cx="206615" cy="136343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917525" y="4419600"/>
            <a:ext cx="1371600" cy="1365449"/>
            <a:chOff x="7003020" y="3996149"/>
            <a:chExt cx="1371600" cy="1365449"/>
          </a:xfrm>
        </p:grpSpPr>
        <p:pic>
          <p:nvPicPr>
            <p:cNvPr id="1031" name="Picture 7" descr="C:\Users\sjeong\Documents\MATLAB\filters\im_2_9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020" y="3996149"/>
              <a:ext cx="1371600" cy="1365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:\Users\sjeong\Documents\MATLAB\filters\F2_2_9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345" y="3996149"/>
              <a:ext cx="2952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917525" y="4419600"/>
            <a:ext cx="1371600" cy="1365449"/>
            <a:chOff x="7772400" y="2288032"/>
            <a:chExt cx="1371600" cy="1365449"/>
          </a:xfrm>
        </p:grpSpPr>
        <p:pic>
          <p:nvPicPr>
            <p:cNvPr id="1032" name="Picture 8" descr="C:\Users\sjeong\Documents\MATLAB\filters\im_2_6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2288032"/>
              <a:ext cx="1371600" cy="1365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C:\Users\sjeong\Documents\MATLAB\filters\F2_2_68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8725" y="2288032"/>
              <a:ext cx="2952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917525" y="4419600"/>
            <a:ext cx="1371600" cy="1365449"/>
            <a:chOff x="9144000" y="2153529"/>
            <a:chExt cx="1371600" cy="1365449"/>
          </a:xfrm>
        </p:grpSpPr>
        <p:pic>
          <p:nvPicPr>
            <p:cNvPr id="1033" name="Picture 9" descr="C:\Users\sjeong\Documents\MATLAB\filters\im_2_4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2153529"/>
              <a:ext cx="1371600" cy="1365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C:\Users\sjeong\Documents\MATLAB\filters\F2_2_45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0325" y="2153529"/>
              <a:ext cx="2952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917525" y="4419600"/>
            <a:ext cx="1371600" cy="1365449"/>
            <a:chOff x="8374620" y="1382999"/>
            <a:chExt cx="1371600" cy="1365449"/>
          </a:xfrm>
        </p:grpSpPr>
        <p:pic>
          <p:nvPicPr>
            <p:cNvPr id="1034" name="Picture 10" descr="C:\Users\sjeong\Documents\MATLAB\filters\im_2_23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620" y="1382999"/>
              <a:ext cx="1371600" cy="1365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C:\Users\sjeong\Documents\MATLAB\filters\F2_2_2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0945" y="1382999"/>
              <a:ext cx="2952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917525" y="4419600"/>
            <a:ext cx="1371600" cy="1365449"/>
            <a:chOff x="9982200" y="2135314"/>
            <a:chExt cx="1371600" cy="1365449"/>
          </a:xfrm>
        </p:grpSpPr>
        <p:pic>
          <p:nvPicPr>
            <p:cNvPr id="1035" name="Picture 11" descr="C:\Users\sjeong\Documents\MATLAB\filters\im_2_00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200" y="2135314"/>
              <a:ext cx="1371600" cy="1365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C:\Users\sjeong\Documents\MATLAB\filters\F2_2_00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8525" y="2135314"/>
              <a:ext cx="2952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917525" y="4419600"/>
            <a:ext cx="1371600" cy="1365449"/>
            <a:chOff x="9601200" y="1929428"/>
            <a:chExt cx="1371600" cy="1365449"/>
          </a:xfrm>
        </p:grpSpPr>
        <p:pic>
          <p:nvPicPr>
            <p:cNvPr id="1036" name="Picture 12" descr="C:\Users\sjeong\Documents\MATLAB\filters\im_2_-22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1200" y="1929428"/>
              <a:ext cx="1371600" cy="1365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 descr="C:\Users\sjeong\Documents\MATLAB\filters\F2_2_-22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7525" y="1929428"/>
              <a:ext cx="2952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917525" y="4419600"/>
            <a:ext cx="1371600" cy="1365449"/>
            <a:chOff x="14859000" y="1358377"/>
            <a:chExt cx="1371600" cy="1365449"/>
          </a:xfrm>
        </p:grpSpPr>
        <p:pic>
          <p:nvPicPr>
            <p:cNvPr id="1037" name="Picture 13" descr="C:\Users\sjeong\Documents\MATLAB\filters\im_2_-45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0" y="1358377"/>
              <a:ext cx="1371600" cy="1365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C:\Users\sjeong\Documents\MATLAB\filters\F2_2_-45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5325" y="1358377"/>
              <a:ext cx="2952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917525" y="4419600"/>
            <a:ext cx="1371600" cy="1365449"/>
            <a:chOff x="13411200" y="1491845"/>
            <a:chExt cx="1371600" cy="1365449"/>
          </a:xfrm>
        </p:grpSpPr>
        <p:pic>
          <p:nvPicPr>
            <p:cNvPr id="1038" name="Picture 14" descr="C:\Users\sjeong\Documents\MATLAB\filters\im_2_-67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1200" y="1491845"/>
              <a:ext cx="1371600" cy="1365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Picture 23" descr="C:\Users\sjeong\Documents\MATLAB\filters\F2_2_-67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7525" y="1491845"/>
              <a:ext cx="2952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38" y="4419602"/>
            <a:ext cx="1371600" cy="13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841417" y="5780019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Input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28759" y="5785051"/>
            <a:ext cx="1749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Filtering responses</a:t>
            </a:r>
            <a:endParaRPr lang="en-US" sz="16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186613" y="3555091"/>
            <a:ext cx="0" cy="85046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991096" y="3491591"/>
            <a:ext cx="0" cy="85046"/>
          </a:xfrm>
          <a:prstGeom prst="straightConnector1">
            <a:avLst/>
          </a:prstGeom>
          <a:ln w="444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0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54563"/>
          </a:xfrm>
        </p:spPr>
        <p:txBody>
          <a:bodyPr>
            <a:noAutofit/>
          </a:bodyPr>
          <a:lstStyle/>
          <a:p>
            <a:r>
              <a:rPr lang="en-US" b="1" dirty="0" smtClean="0"/>
              <a:t>Spatial interactions </a:t>
            </a:r>
            <a:r>
              <a:rPr lang="en-US" dirty="0" smtClean="0"/>
              <a:t>on a local configuration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3"/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Neighborhood </a:t>
            </a:r>
            <a:r>
              <a:rPr lang="en-US" dirty="0"/>
              <a:t>system</a:t>
            </a:r>
          </a:p>
          <a:p>
            <a:pPr lvl="1"/>
            <a:r>
              <a:rPr lang="en-US" dirty="0"/>
              <a:t>Pairs of line segments, </a:t>
            </a:r>
            <a:r>
              <a:rPr lang="en-US" dirty="0" err="1"/>
              <a:t>s.t.</a:t>
            </a:r>
            <a:r>
              <a:rPr lang="en-US" dirty="0"/>
              <a:t> their center distance is smaller than half the sum of their lengths</a:t>
            </a:r>
            <a:endParaRPr lang="en-US" b="1" dirty="0"/>
          </a:p>
          <a:p>
            <a:pPr lvl="1"/>
            <a:endParaRPr lang="en-US" b="1" dirty="0"/>
          </a:p>
          <a:p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32" name="Picture 8" descr="C:\Users\sjeong\Dropbox\AYIN2014\SJEONG_EMMCVPR2015\LaTex\figure\prior\connect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2" y="2111777"/>
            <a:ext cx="1071261" cy="6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2741415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aligned lines</a:t>
            </a:r>
            <a:endParaRPr lang="en-US" sz="1600" dirty="0"/>
          </a:p>
        </p:txBody>
      </p:sp>
      <p:pic>
        <p:nvPicPr>
          <p:cNvPr id="1029" name="Picture 5" descr="C:\Users\sjeong\Dropbox\AYIN2014\SJEONG_EMMCVPR2015\LaTex\figure\prior\perpendicul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77" y="2111777"/>
            <a:ext cx="1071261" cy="6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11384" y="2741415"/>
            <a:ext cx="1348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perpendicular</a:t>
            </a:r>
            <a:endParaRPr lang="en-US" sz="1600" dirty="0"/>
          </a:p>
        </p:txBody>
      </p:sp>
      <p:pic>
        <p:nvPicPr>
          <p:cNvPr id="1027" name="Picture 3" descr="C:\Users\sjeong\Dropbox\AYIN2014\SJEONG_EMMCVPR2015\LaTex\figure\prior\tjunc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82" y="2111777"/>
            <a:ext cx="1071261" cy="6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49468" y="2741415"/>
            <a:ext cx="90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adjacent</a:t>
            </a:r>
          </a:p>
        </p:txBody>
      </p:sp>
      <p:pic>
        <p:nvPicPr>
          <p:cNvPr id="1030" name="Picture 6" descr="C:\Users\sjeong\Dropbox\AYIN2014\SJEONG_EMMCVPR2015\LaTex\figure\prior\paralle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87" y="2111777"/>
            <a:ext cx="1071261" cy="6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915421" y="2741415"/>
            <a:ext cx="797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parallel</a:t>
            </a:r>
            <a:endParaRPr lang="en-US" sz="1600" dirty="0"/>
          </a:p>
        </p:txBody>
      </p:sp>
      <p:pic>
        <p:nvPicPr>
          <p:cNvPr id="1031" name="Picture 7" descr="C:\Users\sjeong\Dropbox\AYIN2014\SJEONG_EMMCVPR2015\LaTex\figure\prior\overlapp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72" y="2112375"/>
            <a:ext cx="1068869" cy="64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176527" y="2741415"/>
            <a:ext cx="810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overlap</a:t>
            </a:r>
            <a:endParaRPr lang="en-US" sz="1600" dirty="0"/>
          </a:p>
        </p:txBody>
      </p:sp>
      <p:pic>
        <p:nvPicPr>
          <p:cNvPr id="1033" name="Picture 9" descr="C:\Users\sjeong\Dropbox\AYIN2014\SJEONG_EMMCVPR2015\LaTex\figure\prior\acu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05" y="2112375"/>
            <a:ext cx="1068869" cy="64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242869" y="2741415"/>
            <a:ext cx="1240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acute corner</a:t>
            </a:r>
            <a:endParaRPr lang="en-US" sz="1600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5105400"/>
            <a:ext cx="5951220" cy="6096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654577" y="2026288"/>
            <a:ext cx="0" cy="130963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53573" y="3166646"/>
            <a:ext cx="1064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Preferable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7757" y="3166646"/>
            <a:ext cx="1207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Undesirable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sjeong\Dropbox\AYIN2014\SJEONG_EMMCVPR2015\LaTex\figure\prior\sin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474720"/>
            <a:ext cx="106679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54563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Intersection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>
                <a:solidFill>
                  <a:srgbClr val="FF0000"/>
                </a:solidFill>
              </a:rPr>
              <a:t>avoid congestion</a:t>
            </a:r>
            <a:r>
              <a:rPr lang="en-US" dirty="0" smtClean="0"/>
              <a:t> in a local configuration</a:t>
            </a:r>
            <a:endParaRPr lang="en-US" sz="100" dirty="0" smtClean="0"/>
          </a:p>
          <a:p>
            <a:pPr lvl="2"/>
            <a:r>
              <a:rPr lang="en-US" sz="2200" dirty="0" smtClean="0"/>
              <a:t>Dilate line segments</a:t>
            </a:r>
          </a:p>
          <a:p>
            <a:pPr lvl="2"/>
            <a:r>
              <a:rPr lang="en-US" sz="2200" dirty="0" smtClean="0"/>
              <a:t>Count the number of pixels falling in the same area</a:t>
            </a:r>
          </a:p>
          <a:p>
            <a:pPr lvl="2"/>
            <a:r>
              <a:rPr lang="en-US" sz="2200" dirty="0"/>
              <a:t>Reject configurations if portion of intersection areas ≥ 10</a:t>
            </a:r>
            <a:r>
              <a:rPr lang="en-US" sz="2200" dirty="0" smtClean="0"/>
              <a:t>%</a:t>
            </a:r>
          </a:p>
          <a:p>
            <a:pPr lvl="2"/>
            <a:r>
              <a:rPr lang="en-US" sz="2200" dirty="0" smtClean="0"/>
              <a:t> </a:t>
            </a:r>
          </a:p>
          <a:p>
            <a:endParaRPr lang="en-US" dirty="0" smtClean="0"/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2" y="1754660"/>
            <a:ext cx="3854196" cy="3451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4329485" y="2064387"/>
            <a:ext cx="206615" cy="136343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01862" y="2099846"/>
            <a:ext cx="1180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Intersection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2099846"/>
            <a:ext cx="1667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Coupling energies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6170371" y="2064386"/>
            <a:ext cx="206615" cy="136343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661974" y="5267089"/>
            <a:ext cx="3820052" cy="981311"/>
            <a:chOff x="2525688" y="5159002"/>
            <a:chExt cx="3820052" cy="981311"/>
          </a:xfrm>
        </p:grpSpPr>
        <p:pic>
          <p:nvPicPr>
            <p:cNvPr id="40" name="Picture 6" descr="C:\Users\sjeong\Dropbox\AYIN2014\SJEONG_EMMCVPR2015\LaTex\figure\prior\paralle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688" y="5159002"/>
              <a:ext cx="1071261" cy="642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662522" y="5801759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parallel</a:t>
              </a:r>
              <a:endParaRPr lang="en-US" sz="1600" dirty="0"/>
            </a:p>
          </p:txBody>
        </p:sp>
        <p:pic>
          <p:nvPicPr>
            <p:cNvPr id="42" name="Picture 7" descr="C:\Users\sjeong\Dropbox\AYIN2014\SJEONG_EMMCVPR2015\LaTex\figure\prior\overlappin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993" y="5159600"/>
              <a:ext cx="1068869" cy="64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3969348" y="5775522"/>
              <a:ext cx="8101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overlap</a:t>
              </a:r>
              <a:endParaRPr lang="en-US" sz="1600" dirty="0"/>
            </a:p>
          </p:txBody>
        </p:sp>
        <p:pic>
          <p:nvPicPr>
            <p:cNvPr id="44" name="Picture 9" descr="C:\Users\sjeong\Dropbox\AYIN2014\SJEONG_EMMCVPR2015\LaTex\figure\prior\acut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36" y="5159600"/>
              <a:ext cx="1068869" cy="64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5105400" y="5801759"/>
              <a:ext cx="12403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acute corner</a:t>
              </a:r>
              <a:endParaRPr lang="en-US" sz="1600" dirty="0"/>
            </a:p>
          </p:txBody>
        </p:sp>
      </p:grp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80" y="4815840"/>
            <a:ext cx="149733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2284620" y="4005673"/>
            <a:ext cx="979025" cy="379619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49804"/>
            </a:schemeClr>
          </a:solidFill>
          <a:ln w="254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312360" y="4005673"/>
            <a:ext cx="979025" cy="379619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49804"/>
            </a:schemeClr>
          </a:solidFill>
          <a:ln w="254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4380285" y="4005673"/>
            <a:ext cx="979025" cy="379619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  <a:alpha val="49804"/>
            </a:schemeClr>
          </a:solidFill>
          <a:ln w="254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427189" y="3580709"/>
            <a:ext cx="379619" cy="379619"/>
          </a:xfrm>
          <a:prstGeom prst="ellipse">
            <a:avLst/>
          </a:prstGeom>
          <a:solidFill>
            <a:schemeClr val="bg2">
              <a:lumMod val="50000"/>
              <a:alpha val="49804"/>
            </a:schemeClr>
          </a:solidFill>
          <a:ln w="254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844047" y="3581122"/>
            <a:ext cx="379619" cy="379619"/>
          </a:xfrm>
          <a:prstGeom prst="ellipse">
            <a:avLst/>
          </a:prstGeom>
          <a:solidFill>
            <a:schemeClr val="bg2">
              <a:lumMod val="50000"/>
              <a:alpha val="49804"/>
            </a:schemeClr>
          </a:solidFill>
          <a:ln w="254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263645" y="3583883"/>
            <a:ext cx="379619" cy="379619"/>
          </a:xfrm>
          <a:prstGeom prst="ellipse">
            <a:avLst/>
          </a:prstGeom>
          <a:solidFill>
            <a:schemeClr val="bg2">
              <a:lumMod val="50000"/>
              <a:alpha val="49804"/>
            </a:schemeClr>
          </a:solidFill>
          <a:ln w="254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014658" y="3580709"/>
            <a:ext cx="379619" cy="379619"/>
          </a:xfrm>
          <a:prstGeom prst="ellipse">
            <a:avLst/>
          </a:prstGeom>
          <a:solidFill>
            <a:schemeClr val="bg2">
              <a:lumMod val="50000"/>
              <a:alpha val="49804"/>
            </a:schemeClr>
          </a:solidFill>
          <a:ln w="254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919081" y="4005673"/>
            <a:ext cx="379619" cy="379619"/>
          </a:xfrm>
          <a:prstGeom prst="ellipse">
            <a:avLst/>
          </a:prstGeom>
          <a:solidFill>
            <a:schemeClr val="bg2">
              <a:lumMod val="50000"/>
              <a:alpha val="49804"/>
            </a:schemeClr>
          </a:solidFill>
          <a:ln w="254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54563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Coupling energies</a:t>
            </a:r>
          </a:p>
          <a:p>
            <a:pPr lvl="1"/>
            <a:r>
              <a:rPr lang="en-US" dirty="0" smtClean="0"/>
              <a:t>To obtain </a:t>
            </a:r>
            <a:r>
              <a:rPr lang="en-US" b="1" dirty="0" smtClean="0">
                <a:solidFill>
                  <a:srgbClr val="0000FF"/>
                </a:solidFill>
              </a:rPr>
              <a:t>smoothly connected lines</a:t>
            </a:r>
          </a:p>
          <a:p>
            <a:pPr lvl="1"/>
            <a:endParaRPr lang="en-US" sz="2600" dirty="0" smtClean="0"/>
          </a:p>
          <a:p>
            <a:pPr marL="914400" lvl="2" indent="0">
              <a:buNone/>
            </a:pPr>
            <a:r>
              <a:rPr lang="en-US" sz="2200" dirty="0" smtClean="0"/>
              <a:t> </a:t>
            </a:r>
          </a:p>
          <a:p>
            <a:pPr lvl="2"/>
            <a:r>
              <a:rPr lang="en-US" sz="2200" dirty="0" smtClean="0"/>
              <a:t>      penalizes single line segment</a:t>
            </a:r>
          </a:p>
          <a:p>
            <a:pPr lvl="2"/>
            <a:r>
              <a:rPr lang="en-US" sz="2200" dirty="0" smtClean="0"/>
              <a:t>                    minimizes gap between lines</a:t>
            </a:r>
          </a:p>
          <a:p>
            <a:pPr lvl="2"/>
            <a:r>
              <a:rPr lang="en-US" sz="2200" dirty="0" smtClean="0"/>
              <a:t>                    prefers small curvature</a:t>
            </a:r>
          </a:p>
          <a:p>
            <a:pPr lvl="2"/>
            <a:r>
              <a:rPr lang="en-US" sz="2200" dirty="0" smtClean="0"/>
              <a:t>                    allows almost perpendicular lines</a:t>
            </a:r>
            <a:endParaRPr lang="en-US" sz="2200" dirty="0"/>
          </a:p>
          <a:p>
            <a:pPr lvl="1"/>
            <a:endParaRPr lang="en-US" dirty="0" smtClean="0"/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2" y="1754660"/>
            <a:ext cx="3854196" cy="3451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4329485" y="2064387"/>
            <a:ext cx="206615" cy="136343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01862" y="2099846"/>
            <a:ext cx="1180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Intersection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2099846"/>
            <a:ext cx="1667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Coupling energies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6170371" y="2064386"/>
            <a:ext cx="206615" cy="136343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68" y="4009465"/>
            <a:ext cx="4256532" cy="342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20" y="3099054"/>
            <a:ext cx="1733360" cy="253746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68" y="3619500"/>
            <a:ext cx="2474309" cy="302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68" y="4524375"/>
            <a:ext cx="268033" cy="29203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68" y="5685664"/>
            <a:ext cx="1222153" cy="34204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68" y="5314950"/>
            <a:ext cx="1232154" cy="3020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69" y="4915281"/>
            <a:ext cx="1192149" cy="3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9" grpId="0" animBg="1"/>
      <p:bldP spid="69" grpId="1" animBg="1"/>
      <p:bldP spid="70" grpId="0" animBg="1"/>
      <p:bldP spid="63" grpId="0" animBg="1"/>
      <p:bldP spid="63" grpId="1" animBg="1"/>
      <p:bldP spid="65" grpId="0" animBg="1"/>
      <p:bldP spid="65" grpId="1" animBg="1"/>
      <p:bldP spid="67" grpId="0" animBg="1"/>
      <p:bldP spid="60" grpId="0" animBg="1"/>
      <p:bldP spid="60" grpId="1" animBg="1"/>
      <p:bldP spid="62" grpId="0" animBg="1"/>
      <p:bldP spid="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b="1" dirty="0" smtClean="0"/>
              <a:t>Marked Point Process modeling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MPP revisited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Generic model for curvilinear structures</a:t>
            </a:r>
          </a:p>
          <a:p>
            <a:pPr lvl="1"/>
            <a:r>
              <a:rPr lang="en-US" dirty="0" smtClean="0"/>
              <a:t>Monte Carlo sampler with delayed rejection</a:t>
            </a:r>
            <a:endParaRPr lang="en-US" sz="2400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Integration of line hypotheses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RJMCMC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Stimulate a discrete Markov chain over the configuration space via </a:t>
            </a:r>
            <a:r>
              <a:rPr lang="en-US" b="1" dirty="0" smtClean="0">
                <a:solidFill>
                  <a:srgbClr val="0000FF"/>
                </a:solidFill>
              </a:rPr>
              <a:t>sub-transition kernels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Birth kernel</a:t>
            </a:r>
            <a:r>
              <a:rPr lang="en-US" b="1" dirty="0" smtClean="0"/>
              <a:t> </a:t>
            </a:r>
            <a:r>
              <a:rPr lang="en-US" dirty="0" smtClean="0"/>
              <a:t>proposes a new segment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Death kernel </a:t>
            </a:r>
            <a:r>
              <a:rPr lang="en-US" dirty="0" smtClean="0"/>
              <a:t>removes a segment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4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Affine transform </a:t>
            </a:r>
            <a:r>
              <a:rPr lang="en-US" dirty="0" smtClean="0"/>
              <a:t>updates intrinsic variables of the segment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16</a:t>
            </a:fld>
            <a:endParaRPr lang="fr-FR"/>
          </a:p>
        </p:txBody>
      </p:sp>
      <p:pic>
        <p:nvPicPr>
          <p:cNvPr id="1026" name="Picture 2" descr="C:\Users\sjeong\Dropbox\AYIN2014\ICIP2014_SJEONG_CAMREADY\conf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11550"/>
            <a:ext cx="2301875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jeong\Dropbox\AYIN2014\ICIP2014_SJEONG_CAMREADY\conf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5410200"/>
            <a:ext cx="2301875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jeong\Dropbox\AYIN2014\ICIP2014_SJEONG_CAMREADY\conf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3511550"/>
            <a:ext cx="2301875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jeong\Dropbox\AYIN2014\ICIP2014_SJEONG_CAMREADY\conf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994"/>
            <a:ext cx="2301875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jeong\Dropbox\AYIN2014\ICIP2014_SJEONG_CAMREADY\right_arrow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10200"/>
            <a:ext cx="1093788" cy="5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jeong\Dropbox\AYIN2014\ICIP2014_SJEONG_CAMREADY\arrow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15519"/>
            <a:ext cx="1093788" cy="5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59" y="4128135"/>
            <a:ext cx="97155" cy="1162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63" y="4038600"/>
            <a:ext cx="158115" cy="2057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181600"/>
            <a:ext cx="1421511" cy="4200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59" y="5989320"/>
            <a:ext cx="97155" cy="1162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63" y="5899785"/>
            <a:ext cx="158115" cy="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Rejection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Gives a </a:t>
            </a:r>
            <a:r>
              <a:rPr lang="en-US" b="1" dirty="0" smtClean="0"/>
              <a:t>second chance </a:t>
            </a:r>
            <a:r>
              <a:rPr lang="en-US" dirty="0" smtClean="0"/>
              <a:t>to a rejected configuration </a:t>
            </a:r>
            <a:r>
              <a:rPr lang="en-US" b="1" dirty="0" smtClean="0">
                <a:solidFill>
                  <a:srgbClr val="0000FF"/>
                </a:solidFill>
              </a:rPr>
              <a:t>by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enforcing the connectivity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b="1" dirty="0">
                <a:latin typeface="Cambria" panose="02040503050406030204" pitchFamily="18" charset="0"/>
              </a:rPr>
              <a:t>s</a:t>
            </a:r>
            <a:r>
              <a:rPr lang="en-US" dirty="0">
                <a:latin typeface="Cambria" panose="02040503050406030204" pitchFamily="18" charset="0"/>
              </a:rPr>
              <a:t>={</a:t>
            </a:r>
            <a:r>
              <a:rPr lang="en-US" i="1" dirty="0">
                <a:latin typeface="Cambria" panose="02040503050406030204" pitchFamily="18" charset="0"/>
              </a:rPr>
              <a:t>s</a:t>
            </a:r>
            <a:r>
              <a:rPr lang="en-US" baseline="-25000" dirty="0">
                <a:latin typeface="Cambria" panose="02040503050406030204" pitchFamily="18" charset="0"/>
              </a:rPr>
              <a:t>1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i="1" dirty="0">
                <a:latin typeface="Cambria" panose="02040503050406030204" pitchFamily="18" charset="0"/>
              </a:rPr>
              <a:t>s</a:t>
            </a:r>
            <a:r>
              <a:rPr lang="en-US" baseline="-25000" dirty="0">
                <a:latin typeface="Cambria" panose="02040503050406030204" pitchFamily="18" charset="0"/>
              </a:rPr>
              <a:t>2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i="1" dirty="0" smtClean="0">
                <a:latin typeface="Cambria" panose="02040503050406030204" pitchFamily="18" charset="0"/>
              </a:rPr>
              <a:t>s</a:t>
            </a:r>
            <a:r>
              <a:rPr lang="en-US" baseline="-25000" dirty="0" smtClean="0">
                <a:latin typeface="Cambria" panose="02040503050406030204" pitchFamily="18" charset="0"/>
              </a:rPr>
              <a:t>3</a:t>
            </a:r>
            <a:r>
              <a:rPr lang="en-US" dirty="0" smtClean="0">
                <a:latin typeface="Cambria" panose="02040503050406030204" pitchFamily="18" charset="0"/>
              </a:rPr>
              <a:t>} </a:t>
            </a:r>
            <a:r>
              <a:rPr lang="en-US" dirty="0" smtClean="0"/>
              <a:t>be the current configuration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Propose a new configuration via affine transform kernel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s’ </a:t>
            </a:r>
            <a:r>
              <a:rPr lang="en-US" dirty="0" smtClean="0"/>
              <a:t>is rejected, DR kernel searches for the nearest end points in the rest of the line segments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An alternative line segment 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</a:rPr>
              <a:t>s</a:t>
            </a:r>
            <a:r>
              <a:rPr lang="en-US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will enforce the connectivity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6148" name="Picture 4" descr="C:\Users\sjeong\Dropbox\AYIN2014\fig\g69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544921"/>
            <a:ext cx="2301876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jeong\Desktop\g39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92" y="2544921"/>
            <a:ext cx="2301875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jeong\Desktop\g3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44921"/>
            <a:ext cx="2301875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jeong\Dropbox\AYIN2014\SJEONG_ICIP2014\poster\fig_and_scripts\delay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92" y="2552700"/>
            <a:ext cx="2301875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Marked Point Process modeling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MPP revisited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Generic model for curvilinear structures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Monte Carlo sampler with delayed rejection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/>
              <a:t>Integration of line hypotheses</a:t>
            </a:r>
            <a:endParaRPr lang="en-US" sz="3200" b="1" dirty="0" smtClean="0"/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Line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MPP model is </a:t>
            </a:r>
            <a:r>
              <a:rPr lang="en-US" dirty="0" smtClean="0">
                <a:solidFill>
                  <a:srgbClr val="FF0000"/>
                </a:solidFill>
              </a:rPr>
              <a:t>sensitive</a:t>
            </a:r>
            <a:r>
              <a:rPr lang="en-US" dirty="0" smtClean="0"/>
              <a:t> to the selection of </a:t>
            </a:r>
            <a:r>
              <a:rPr lang="en-US" dirty="0" err="1" smtClean="0"/>
              <a:t>hyperparameter</a:t>
            </a:r>
            <a:endParaRPr lang="en-US" dirty="0" smtClean="0"/>
          </a:p>
          <a:p>
            <a:pPr lvl="1"/>
            <a:r>
              <a:rPr lang="en-US" dirty="0" smtClean="0"/>
              <a:t>Learning is not feasible</a:t>
            </a:r>
          </a:p>
          <a:p>
            <a:pPr lvl="2"/>
            <a:r>
              <a:rPr lang="en-US" sz="2200" dirty="0" smtClean="0"/>
              <a:t>Unable to obtain ground </a:t>
            </a:r>
            <a:r>
              <a:rPr lang="en-US" sz="2200" dirty="0"/>
              <a:t>truth,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e.g., wrinkles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sz="2200" dirty="0" smtClean="0"/>
              <a:t>Variable for </a:t>
            </a:r>
            <a:r>
              <a:rPr lang="en-US" sz="2200" dirty="0"/>
              <a:t>different types of </a:t>
            </a:r>
            <a:r>
              <a:rPr lang="en-US" sz="2200" dirty="0" smtClean="0"/>
              <a:t>datasets</a:t>
            </a:r>
            <a:endParaRPr lang="en-US" sz="2200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48" y="3784854"/>
            <a:ext cx="3730752" cy="345186"/>
          </a:xfrm>
          <a:prstGeom prst="rect">
            <a:avLst/>
          </a:prstGeom>
        </p:spPr>
      </p:pic>
      <p:pic>
        <p:nvPicPr>
          <p:cNvPr id="5123" name="Picture 3" descr="C:\Users\sjeong\Dropbox\AYIN2014\SJEONG_EMMCVPR2015\LaTex\figure\optimization\pb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50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jeong\Dropbox\AYIN2014\SJEONG_EMMCVPR2015\LaTex\figure\optimization\dn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8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sjeong\Dropbox\AYIN2014\SJEONG_EMMCVPR2015\LaTex\figure\optimization\line0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62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sjeong\Dropbox\AYIN2014\SJEONG_EMMCVPR2015\LaTex\figure\optimization\line0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74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sjeong\Dropbox\AYIN2014\SJEONG_EMMCVPR2015\LaTex\figure\optimization\resul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86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32290" y="281940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Input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11809" y="2819400"/>
            <a:ext cx="911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Gradient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94" y="2864100"/>
            <a:ext cx="169736" cy="216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35" y="2864100"/>
            <a:ext cx="174879" cy="216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89" y="2864100"/>
            <a:ext cx="176594" cy="2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dirty="0" smtClean="0"/>
              <a:t>Marked Point Process modeling</a:t>
            </a:r>
          </a:p>
          <a:p>
            <a:pPr lvl="1"/>
            <a:r>
              <a:rPr lang="en-US" sz="2400" dirty="0" smtClean="0"/>
              <a:t>MPP revisited</a:t>
            </a:r>
          </a:p>
          <a:p>
            <a:pPr lvl="1"/>
            <a:r>
              <a:rPr lang="en-US" dirty="0"/>
              <a:t>Generic model for curvilinear structures</a:t>
            </a:r>
          </a:p>
          <a:p>
            <a:pPr lvl="1"/>
            <a:r>
              <a:rPr lang="en-US" dirty="0" smtClean="0"/>
              <a:t>Monte Carlo sampler with delayed rejection</a:t>
            </a:r>
            <a:endParaRPr lang="en-US" sz="2400" dirty="0" smtClean="0"/>
          </a:p>
          <a:p>
            <a:r>
              <a:rPr lang="en-US" dirty="0" smtClean="0"/>
              <a:t>Integration of line hypotheses</a:t>
            </a:r>
            <a:endParaRPr lang="en-US" sz="3200" dirty="0" smtClean="0"/>
          </a:p>
          <a:p>
            <a:r>
              <a:rPr lang="en-US" sz="3200" dirty="0" smtClean="0"/>
              <a:t>Experimental results</a:t>
            </a:r>
          </a:p>
          <a:p>
            <a:r>
              <a:rPr lang="en-US" sz="3200" dirty="0" smtClean="0"/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 smtClean="0"/>
              <a:t>Assumption</a:t>
            </a:r>
          </a:p>
          <a:p>
            <a:pPr lvl="1"/>
            <a:r>
              <a:rPr lang="en-US" dirty="0" smtClean="0"/>
              <a:t>Prominent line segment will be observed more frequently</a:t>
            </a:r>
            <a:endParaRPr lang="en-US" dirty="0"/>
          </a:p>
          <a:p>
            <a:r>
              <a:rPr lang="en-US" dirty="0" smtClean="0"/>
              <a:t>Mixture density </a:t>
            </a:r>
            <a:endParaRPr lang="en-US" dirty="0"/>
          </a:p>
          <a:p>
            <a:pPr lvl="1"/>
            <a:r>
              <a:rPr lang="en-US" dirty="0" smtClean="0"/>
              <a:t>Shows consensus between line hypotheses</a:t>
            </a:r>
          </a:p>
          <a:p>
            <a:pPr lvl="1"/>
            <a:r>
              <a:rPr lang="en-US" dirty="0"/>
              <a:t>Criterion for </a:t>
            </a:r>
            <a:r>
              <a:rPr lang="en-US" dirty="0" err="1"/>
              <a:t>hyperparameter</a:t>
            </a:r>
            <a:r>
              <a:rPr lang="en-US" dirty="0"/>
              <a:t> vector selection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 Line Hypotheses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11" name="Picture 2" descr="C:\Users\sjeong\Dropbox\AYIN2014\SJEONG_EMMCVPR2015\LaTex\figure\optimization\dn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8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sjeong\Dropbox\AYIN2014\SJEONG_EMMCVPR2015\LaTex\figure\optimization\line0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62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sjeong\Dropbox\AYIN2014\SJEONG_EMMCVPR2015\LaTex\figure\optimization\line0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74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sjeong\Dropbox\AYIN2014\SJEONG_EMMCVPR2015\LaTex\figure\optimization\resul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86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jeong\Dropbox\AYIN2014\SJEONG_EMMCVPR2015\LaTex\figure\optimization\mixtur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sjeong\Dropbox\AYIN2014\SJEONG_EMMCVPR2015\LaTex\figure\optimization\pb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50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32290" y="281940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11809" y="2819400"/>
            <a:ext cx="911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Gradient</a:t>
            </a:r>
            <a:endParaRPr lang="en-US" sz="1600" dirty="0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94" y="2864100"/>
            <a:ext cx="169736" cy="2160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35" y="2864100"/>
            <a:ext cx="174879" cy="2160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89" y="2864100"/>
            <a:ext cx="176594" cy="216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42" y="2902259"/>
            <a:ext cx="238316" cy="231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87" y="4349115"/>
            <a:ext cx="37071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 smtClean="0"/>
              <a:t>Updated data likelihood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Reduce sampling space </a:t>
            </a:r>
          </a:p>
          <a:p>
            <a:pPr lvl="1"/>
            <a:r>
              <a:rPr lang="en-US" sz="2600" dirty="0" smtClean="0"/>
              <a:t>Quantifies consensus among line hypotheses w.r.t. </a:t>
            </a:r>
            <a:endParaRPr lang="en-US" sz="2600" i="1" baseline="-25000" dirty="0" smtClean="0">
              <a:latin typeface="Cambria" panose="02040503050406030204" pitchFamily="18" charset="0"/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 Line Hypotheses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1" name="Picture 2" descr="C:\Users\sjeong\Dropbox\AYIN2014\SJEONG_EMMCVPR2015\LaTex\figure\optimization\dn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8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sjeong\Dropbox\AYIN2014\SJEONG_EMMCVPR2015\LaTex\figure\optimization\line0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62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sjeong\Dropbox\AYIN2014\SJEONG_EMMCVPR2015\LaTex\figure\optimization\line0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74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sjeong\Dropbox\AYIN2014\SJEONG_EMMCVPR2015\LaTex\figure\optimization\resul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86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jeong\Dropbox\AYIN2014\SJEONG_EMMCVPR2015\LaTex\figure\optimization\mixtur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sjeong\Dropbox\AYIN2014\SJEONG_EMMCVPR2015\LaTex\figure\optimization\pb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50" y="1295400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32290" y="281940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11809" y="2819400"/>
            <a:ext cx="911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Gradient</a:t>
            </a:r>
            <a:endParaRPr lang="en-US" sz="1600" dirty="0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94" y="2864100"/>
            <a:ext cx="169736" cy="2160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35" y="2864100"/>
            <a:ext cx="174879" cy="2160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89" y="2864100"/>
            <a:ext cx="176594" cy="216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42" y="2902259"/>
            <a:ext cx="238316" cy="2314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3808476"/>
            <a:ext cx="3264408" cy="3497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2" y="4265676"/>
            <a:ext cx="3968496" cy="7635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19" y="5781676"/>
            <a:ext cx="220408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Marked Point Process modeling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MPP revisited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Generic model for curvilinear structures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Monte Carlo sampler with delayed rejection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Integration of line hypotheses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b="1" dirty="0" smtClean="0"/>
              <a:t>Experimental results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esults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753251" y="5650468"/>
            <a:ext cx="627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1825980" y="5650468"/>
            <a:ext cx="1285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Ground truth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6019045" y="5650468"/>
            <a:ext cx="1313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Baseline MPP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7589791" y="5650468"/>
            <a:ext cx="974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Proposed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3181001" y="5650468"/>
            <a:ext cx="1348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Path opening</a:t>
            </a:r>
            <a:r>
              <a:rPr lang="en-US" sz="1600" baseline="30000" dirty="0" smtClean="0"/>
              <a:t>*</a:t>
            </a:r>
            <a:endParaRPr lang="en-US" sz="1600" baseline="30000" dirty="0"/>
          </a:p>
        </p:txBody>
      </p:sp>
      <p:sp>
        <p:nvSpPr>
          <p:cNvPr id="52" name="Rectangle 51"/>
          <p:cNvSpPr/>
          <p:nvPr/>
        </p:nvSpPr>
        <p:spPr>
          <a:xfrm>
            <a:off x="4755109" y="5650468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Learning</a:t>
            </a:r>
            <a:r>
              <a:rPr lang="en-US" sz="1600" baseline="30000" dirty="0" smtClean="0"/>
              <a:t>**</a:t>
            </a:r>
            <a:endParaRPr lang="en-US" sz="16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09156"/>
            <a:ext cx="6082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  * H. Talbot </a:t>
            </a:r>
            <a:r>
              <a:rPr lang="en-US" sz="1100" i="1" dirty="0" smtClean="0"/>
              <a:t>et al</a:t>
            </a:r>
            <a:r>
              <a:rPr lang="en-US" sz="1100" dirty="0" smtClean="0"/>
              <a:t>., “Efficient complete and incomplete path openings and closings,” ICV 2007</a:t>
            </a:r>
          </a:p>
          <a:p>
            <a:r>
              <a:rPr lang="en-US" sz="1100" dirty="0" smtClean="0"/>
              <a:t>** C. Becker </a:t>
            </a:r>
            <a:r>
              <a:rPr lang="en-US" sz="1100" i="1" dirty="0" smtClean="0"/>
              <a:t>et al</a:t>
            </a:r>
            <a:r>
              <a:rPr lang="en-US" sz="1100" dirty="0" smtClean="0"/>
              <a:t>., “Supervised feature learning for curvilinear structure segmentation,” MICCAI 2013</a:t>
            </a:r>
            <a:endParaRPr lang="en-US" sz="1100" dirty="0"/>
          </a:p>
        </p:txBody>
      </p:sp>
      <p:pic>
        <p:nvPicPr>
          <p:cNvPr id="41" name="Picture 2" descr="C:\Users\sjeong\Dropbox\AYIN2014\SJEONG_EMMCVPR2015\LaTex\figure\optimization\d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42356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jeong\Dropbox\AYIN2014\SJEONG_EMMCVPR2015\oral\fig\im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jeong\Dropbox\AYIN2014\SJEONG_EMMCVPR2015\oral\fig\im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jeong\Dropbox\AYIN2014\SJEONG_EMMCVPR2015\oral\fig\im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604532"/>
            <a:ext cx="1371600" cy="8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jeong\Documents\AYIN2014\writing\EMMCVPR2015\figure\scripts\PrecisionRecallCurves-1.04\matlab\wrinkle\crop\gt_wh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008165"/>
            <a:ext cx="1371600" cy="4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jeong\Documents\AYIN2014\writing\EMMCVPR2015\figure\scripts\PrecisionRecallCurves-1.04\matlab\wrinkle\crop\learning_whi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3008165"/>
            <a:ext cx="1371600" cy="4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jeong\Documents\AYIN2014\writing\EMMCVPR2015\figure\scripts\PrecisionRecallCurves-1.04\matlab\wrinkle\crop\morph_whi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jeong\Documents\AYIN2014\writing\EMMCVPR2015\figure\scripts\PrecisionRecallCurves-1.04\matlab\wrinkle\crop\smpp_whit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3008165"/>
            <a:ext cx="1371600" cy="4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jeong\Documents\AYIN2014\writing\EMMCVPR2015\figure\scripts\PrecisionRecallCurves-1.04\matlab\wrinkle\crop\line_whit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jeong\Documents\AYIN2014\writing\EMMCVPR2015\figure\scripts\PrecisionRecallCurves-1.04\matlab\dna\crop\gt_whit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1442356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jeong\Documents\AYIN2014\writing\EMMCVPR2015\figure\scripts\PrecisionRecallCurves-1.04\matlab\dna\crop\learning_whit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1442356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sjeong\Documents\AYIN2014\writing\EMMCVPR2015\figure\scripts\PrecisionRecallCurves-1.04\matlab\dna\crop\morph_whit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1442356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sjeong\Documents\AYIN2014\writing\EMMCVPR2015\figure\scripts\PrecisionRecallCurves-1.04\matlab\dna\crop\smpp_whit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1442356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jeong\Documents\AYIN2014\writing\EMMCVPR2015\figure\scripts\PrecisionRecallCurves-1.04\matlab\dna\crop\line_whit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2356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sjeong\Documents\AYIN2014\writing\EMMCVPR2015\figure\scripts\PrecisionRecallCurves-1.04\matlab\retina\crop\gt_whit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604531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sjeong\Documents\AYIN2014\writing\EMMCVPR2015\figure\scripts\PrecisionRecallCurves-1.04\matlab\retina\crop\learning_whit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3604530"/>
            <a:ext cx="1371600" cy="89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sjeong\Documents\AYIN2014\writing\EMMCVPR2015\figure\scripts\PrecisionRecallCurves-1.04\matlab\retina\crop\morph_whit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3604531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sjeong\Documents\AYIN2014\writing\EMMCVPR2015\figure\scripts\PrecisionRecallCurves-1.04\matlab\retina\crop\smpp_whit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3604531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sjeong\Documents\AYIN2014\writing\EMMCVPR2015\figure\scripts\PrecisionRecallCurves-1.04\matlab\retina\crop\line_white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04531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sjeong\Documents\AYIN2014\writing\EMMCVPR2015\figure\scripts\PrecisionRecallCurves-1.04\matlab\crack\crop\gt_white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sjeong\Documents\AYIN2014\writing\EMMCVPR2015\figure\scripts\PrecisionRecallCurves-1.04\matlab\crack\crop\learning_white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sjeong\Documents\AYIN2014\writing\EMMCVPR2015\figure\scripts\PrecisionRecallCurves-1.04\matlab\crack\crop\morph_white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4581521"/>
            <a:ext cx="1371600" cy="10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sjeong\Documents\AYIN2014\writing\EMMCVPR2015\figure\scripts\PrecisionRecallCurves-1.04\matlab\crack\crop\smpp_white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4581521"/>
            <a:ext cx="1371600" cy="10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:\Users\sjeong\Documents\AYIN2014\writing\EMMCVPR2015\figure\scripts\PrecisionRecallCurves-1.04\matlab\crack\crop\line_white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81522"/>
            <a:ext cx="1371600" cy="10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esults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3103" name="Picture 31" descr="C:\Users\sjeong\Dropbox\AYIN2014\fig\results\crack_detect_g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C:\Users\sjeong\Dropbox\AYIN2014\fig\results\crack_detect_mor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C:\Users\sjeong\Dropbox\AYIN2014\fig\results\crack_detect_propos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C:\Users\sjeong\Dropbox\AYIN2014\fig\results\crack_detect_smp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 descr="C:\Users\sjeong\Dropbox\AYIN2014\fig\results\crack_detect_learn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53251" y="5650468"/>
            <a:ext cx="627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1825980" y="5650468"/>
            <a:ext cx="1285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Ground truth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6019045" y="5650468"/>
            <a:ext cx="1313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Baseline MPP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7589791" y="5650468"/>
            <a:ext cx="974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Proposed</a:t>
            </a:r>
            <a:endParaRPr lang="en-US" sz="1600" dirty="0"/>
          </a:p>
        </p:txBody>
      </p:sp>
      <p:pic>
        <p:nvPicPr>
          <p:cNvPr id="5123" name="Picture 3" descr="C:\Users\sjeong\Dropbox\AYIN2014\fig\results\dna_detect_learn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1442357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jeong\Dropbox\AYIN2014\fig\results\dna_detect_morp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1442357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jeong\Dropbox\AYIN2014\fig\results\dna_detect_propose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2357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jeong\Dropbox\AYIN2014\fig\results\dna_detect_smp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1442357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sjeong\Dropbox\AYIN2014\fig\results\dna_detect_g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1442358"/>
            <a:ext cx="1371600" cy="15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jeong\Dropbox\AYIN2014\fig\results\wrinkle_detect_g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jeong\Dropbox\AYIN2014\fig\results\wrinkle_detect_learnin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sjeong\Dropbox\AYIN2014\fig\results\wrinkle_detect_morph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sjeong\Dropbox\AYIN2014\fig\results\wrinkle_detect_proposed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sjeong\Dropbox\AYIN2014\fig\results\wrinkle_detect_smpp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sjeong\Dropbox\AYIN2014\fig\results\retina_detect_gt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604532"/>
            <a:ext cx="1371600" cy="8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sjeong\Dropbox\AYIN2014\fig\results\retina_detect_learnin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3604532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sjeong\Dropbox\AYIN2014\fig\results\retina_detect_morp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3604532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sjeong\Dropbox\AYIN2014\fig\results\retina_detect_proposed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04532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sjeong\Dropbox\AYIN2014\fig\results\retina_detect_smpp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3604532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181001" y="5650468"/>
            <a:ext cx="1348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Path opening</a:t>
            </a:r>
            <a:r>
              <a:rPr lang="en-US" sz="1600" baseline="30000" dirty="0" smtClean="0"/>
              <a:t>*</a:t>
            </a:r>
            <a:endParaRPr lang="en-US" sz="1600" baseline="30000" dirty="0"/>
          </a:p>
        </p:txBody>
      </p:sp>
      <p:sp>
        <p:nvSpPr>
          <p:cNvPr id="52" name="Rectangle 51"/>
          <p:cNvSpPr/>
          <p:nvPr/>
        </p:nvSpPr>
        <p:spPr>
          <a:xfrm>
            <a:off x="4755109" y="5650468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Learning</a:t>
            </a:r>
            <a:r>
              <a:rPr lang="en-US" sz="1600" baseline="30000" dirty="0" smtClean="0"/>
              <a:t>**</a:t>
            </a:r>
            <a:endParaRPr lang="en-US" sz="16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09156"/>
            <a:ext cx="6082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  * H. Talbot </a:t>
            </a:r>
            <a:r>
              <a:rPr lang="en-US" sz="1100" i="1" dirty="0" smtClean="0"/>
              <a:t>et al</a:t>
            </a:r>
            <a:r>
              <a:rPr lang="en-US" sz="1100" dirty="0" smtClean="0"/>
              <a:t>., “Efficient complete and incomplete path openings and closings,” ICV 2007</a:t>
            </a:r>
          </a:p>
          <a:p>
            <a:r>
              <a:rPr lang="en-US" sz="1100" dirty="0" smtClean="0"/>
              <a:t>** C. Becker </a:t>
            </a:r>
            <a:r>
              <a:rPr lang="en-US" sz="1100" i="1" dirty="0" smtClean="0"/>
              <a:t>et al</a:t>
            </a:r>
            <a:r>
              <a:rPr lang="en-US" sz="1100" dirty="0" smtClean="0"/>
              <a:t>., “Supervised feature learning for curvilinear structure segmentation,” MICCAI 2013</a:t>
            </a:r>
            <a:endParaRPr lang="en-US" sz="1100" dirty="0"/>
          </a:p>
        </p:txBody>
      </p:sp>
      <p:pic>
        <p:nvPicPr>
          <p:cNvPr id="41" name="Picture 2" descr="C:\Users\sjeong\Dropbox\AYIN2014\SJEONG_EMMCVPR2015\LaTex\figure\optimization\dna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42356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jeong\Dropbox\AYIN2014\SJEONG_EMMCVPR2015\oral\fig\im1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jeong\Dropbox\AYIN2014\SJEONG_EMMCVPR2015\oral\fig\im2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jeong\Dropbox\AYIN2014\SJEONG_EMMCVPR2015\oral\fig\im4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604532"/>
            <a:ext cx="1371600" cy="8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r>
              <a:rPr lang="fr-FR" dirty="0" smtClean="0"/>
              <a:t> </a:t>
            </a:r>
            <a:r>
              <a:rPr lang="en-US" dirty="0" smtClean="0"/>
              <a:t>Results</a:t>
            </a:r>
            <a:r>
              <a:rPr lang="fr-FR" dirty="0" smtClean="0"/>
              <a:t>: </a:t>
            </a:r>
            <a:r>
              <a:rPr lang="en-US" sz="3600" b="1" dirty="0" smtClean="0">
                <a:solidFill>
                  <a:srgbClr val="FF0000"/>
                </a:solidFill>
              </a:rPr>
              <a:t>missing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34" name="Picture 17" descr="C:\Users\sjeong\Dropbox\AYIN2014\fig\results\crack_detect_g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jeong\Dropbox\AYIN2014\fig\results\crack_miss_propos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jeong\Dropbox\AYIN2014\fig\results\crack_miss_smp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jeong\Dropbox\AYIN2014\fig\results\crack_miss_learn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jeong\Dropbox\AYIN2014\fig\results\crack_miss_morp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sjeong\Dropbox\AYIN2014\fig\results\dna_detect_g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1442358"/>
            <a:ext cx="1371600" cy="15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jeong\Dropbox\AYIN2014\fig\results\dna_miss_learni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1442357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jeong\Dropbox\AYIN2014\fig\results\dna_miss_morp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1442357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jeong\Dropbox\AYIN2014\fig\results\dna_miss_propose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442357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sjeong\Dropbox\AYIN2014\fig\results\dna_miss_smp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1442357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sjeong\Dropbox\AYIN2014\fig\results\wrinkle_miss_learni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sjeong\Dropbox\AYIN2014\fig\results\wrinkle_miss_morp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sjeong\Dropbox\AYIN2014\fig\results\wrinkle_miss_propose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sjeong\Dropbox\AYIN2014\fig\results\wrinkle_miss_smp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sjeong\Dropbox\AYIN2014\fig\results\wrinkle_detect_g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C:\Users\sjeong\Dropbox\AYIN2014\fig\results\retina_detect_gt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604532"/>
            <a:ext cx="1371600" cy="8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sjeong\Dropbox\AYIN2014\fig\results\retina_miss_learnin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3604532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sjeong\Dropbox\AYIN2014\fig\results\retina_miss_morp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3604532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sjeong\Dropbox\AYIN2014\fig\results\retina_miss_proposed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04532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Users\sjeong\Dropbox\AYIN2014\fig\results\retina_miss_smpp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3604532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457200" y="6109156"/>
            <a:ext cx="6082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  * H. Talbot </a:t>
            </a:r>
            <a:r>
              <a:rPr lang="en-US" sz="1100" i="1" dirty="0" smtClean="0"/>
              <a:t>et al</a:t>
            </a:r>
            <a:r>
              <a:rPr lang="en-US" sz="1100" dirty="0" smtClean="0"/>
              <a:t>., “Efficient complete and incomplete path openings and closings,” ICV 2007</a:t>
            </a:r>
          </a:p>
          <a:p>
            <a:r>
              <a:rPr lang="en-US" sz="1100" dirty="0" smtClean="0"/>
              <a:t>** C. Becker </a:t>
            </a:r>
            <a:r>
              <a:rPr lang="en-US" sz="1100" i="1" dirty="0" smtClean="0"/>
              <a:t>et al</a:t>
            </a:r>
            <a:r>
              <a:rPr lang="en-US" sz="1100" dirty="0" smtClean="0"/>
              <a:t>., “Supervised feature learning for curvilinear structure segmentation,” MICCAI 2013</a:t>
            </a:r>
            <a:endParaRPr lang="en-US" sz="1100" dirty="0"/>
          </a:p>
        </p:txBody>
      </p:sp>
      <p:sp>
        <p:nvSpPr>
          <p:cNvPr id="50" name="Rectangle 49"/>
          <p:cNvSpPr/>
          <p:nvPr/>
        </p:nvSpPr>
        <p:spPr>
          <a:xfrm>
            <a:off x="753252" y="5650468"/>
            <a:ext cx="627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1825980" y="5650468"/>
            <a:ext cx="1285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Ground truth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6019046" y="5650468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Baseline MPP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7589791" y="5650468"/>
            <a:ext cx="974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Proposed</a:t>
            </a:r>
            <a:endParaRPr lang="en-US" sz="1600" dirty="0"/>
          </a:p>
        </p:txBody>
      </p:sp>
      <p:sp>
        <p:nvSpPr>
          <p:cNvPr id="54" name="Rectangle 53"/>
          <p:cNvSpPr/>
          <p:nvPr/>
        </p:nvSpPr>
        <p:spPr>
          <a:xfrm>
            <a:off x="3181002" y="5650468"/>
            <a:ext cx="1348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Path opening</a:t>
            </a:r>
            <a:r>
              <a:rPr lang="en-US" sz="1600" baseline="30000" dirty="0" smtClean="0"/>
              <a:t>*</a:t>
            </a:r>
            <a:endParaRPr lang="en-US" sz="1600" baseline="30000" dirty="0"/>
          </a:p>
        </p:txBody>
      </p:sp>
      <p:sp>
        <p:nvSpPr>
          <p:cNvPr id="55" name="Rectangle 54"/>
          <p:cNvSpPr/>
          <p:nvPr/>
        </p:nvSpPr>
        <p:spPr>
          <a:xfrm>
            <a:off x="4755109" y="5650468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Learning</a:t>
            </a:r>
            <a:r>
              <a:rPr lang="en-US" sz="1600" baseline="30000" dirty="0" smtClean="0"/>
              <a:t>**</a:t>
            </a:r>
            <a:endParaRPr lang="en-US" sz="1600" baseline="30000" dirty="0"/>
          </a:p>
        </p:txBody>
      </p:sp>
      <p:pic>
        <p:nvPicPr>
          <p:cNvPr id="37" name="Picture 2" descr="C:\Users\sjeong\Dropbox\AYIN2014\SJEONG_EMMCVPR2015\LaTex\figure\optimization\dna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42356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sjeong\Dropbox\AYIN2014\SJEONG_EMMCVPR2015\oral\fig\im1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sjeong\Dropbox\AYIN2014\SJEONG_EMMCVPR2015\oral\fig\im2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sjeong\Dropbox\AYIN2014\SJEONG_EMMCVPR2015\oral\fig\im4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604532"/>
            <a:ext cx="1371600" cy="8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Results: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FF00"/>
                </a:solidFill>
              </a:rPr>
              <a:t>over detection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3099" name="Picture 27" descr="C:\Users\sjeong\Dropbox\AYIN2014\fig\results\crack_over_lear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4581521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C:\Users\sjeong\Dropbox\AYIN2014\fig\results\crack_over_mor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4581521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C:\Users\sjeong\Dropbox\AYIN2014\fig\results\crack_over_propos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81521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C:\Users\sjeong\Dropbox\AYIN2014\fig\results\crack_over_smp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4581521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7" descr="C:\Users\sjeong\Dropbox\AYIN2014\fig\results\crack_detect_g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81521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jeong\Dropbox\AYIN2014\fig\results\dna_over_learn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1442357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jeong\Dropbox\AYIN2014\fig\results\dna_over_morp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1442357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jeong\Dropbox\AYIN2014\fig\results\dna_over_propose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2357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jeong\Dropbox\AYIN2014\fig\results\dna_over_smp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1442357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sjeong\Dropbox\AYIN2014\fig\results\dna_detect_g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1442358"/>
            <a:ext cx="1371600" cy="15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jeong\Dropbox\AYIN2014\fig\results\wrinkle_over_learni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jeong\Dropbox\AYIN2014\fig\results\wrinkle_over_morp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jeong\Dropbox\AYIN2014\fig\results\wrinkle_over_propose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sjeong\Dropbox\AYIN2014\fig\results\wrinkle_over_smp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C:\Users\sjeong\Dropbox\AYIN2014\fig\results\wrinkle_detect_g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C:\Users\sjeong\Dropbox\AYIN2014\fig\results\retina_detect_gt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604532"/>
            <a:ext cx="1371600" cy="8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sjeong\Dropbox\AYIN2014\fig\results\retina_over_smp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3604532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sjeong\Dropbox\AYIN2014\fig\results\retina_over_learnin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3604532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sjeong\Dropbox\AYIN2014\fig\results\retina_over_morph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3604532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sjeong\Dropbox\AYIN2014\fig\results\retina_over_proposed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04532"/>
            <a:ext cx="1371600" cy="8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57200" y="6109156"/>
            <a:ext cx="6082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  * H. Talbot </a:t>
            </a:r>
            <a:r>
              <a:rPr lang="en-US" sz="1100" i="1" dirty="0" smtClean="0"/>
              <a:t>et al</a:t>
            </a:r>
            <a:r>
              <a:rPr lang="en-US" sz="1100" dirty="0" smtClean="0"/>
              <a:t>., “Efficient complete and incomplete path openings and closings,” ICV 2007</a:t>
            </a:r>
          </a:p>
          <a:p>
            <a:r>
              <a:rPr lang="en-US" sz="1100" dirty="0" smtClean="0"/>
              <a:t>** C. Becker </a:t>
            </a:r>
            <a:r>
              <a:rPr lang="en-US" sz="1100" i="1" dirty="0" smtClean="0"/>
              <a:t>et al</a:t>
            </a:r>
            <a:r>
              <a:rPr lang="en-US" sz="1100" dirty="0" smtClean="0"/>
              <a:t>., “Supervised feature learning for curvilinear structure segmentation,” MICCAI 2013</a:t>
            </a:r>
            <a:endParaRPr lang="en-US" sz="1100" dirty="0"/>
          </a:p>
        </p:txBody>
      </p:sp>
      <p:sp>
        <p:nvSpPr>
          <p:cNvPr id="59" name="Rectangle 58"/>
          <p:cNvSpPr/>
          <p:nvPr/>
        </p:nvSpPr>
        <p:spPr>
          <a:xfrm>
            <a:off x="753252" y="5650468"/>
            <a:ext cx="627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1825980" y="5650468"/>
            <a:ext cx="1285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Ground truth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6019046" y="5650468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Baseline MPP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7589791" y="5650468"/>
            <a:ext cx="974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Proposed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3181002" y="5650468"/>
            <a:ext cx="1348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Path opening</a:t>
            </a:r>
            <a:r>
              <a:rPr lang="en-US" sz="1600" baseline="30000" dirty="0" smtClean="0"/>
              <a:t>*</a:t>
            </a:r>
            <a:endParaRPr lang="en-US" sz="1600" baseline="30000" dirty="0"/>
          </a:p>
        </p:txBody>
      </p:sp>
      <p:sp>
        <p:nvSpPr>
          <p:cNvPr id="64" name="Rectangle 63"/>
          <p:cNvSpPr/>
          <p:nvPr/>
        </p:nvSpPr>
        <p:spPr>
          <a:xfrm>
            <a:off x="4755109" y="5650468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Learning</a:t>
            </a:r>
            <a:r>
              <a:rPr lang="en-US" sz="1600" baseline="30000" dirty="0" smtClean="0"/>
              <a:t>**</a:t>
            </a:r>
            <a:endParaRPr lang="en-US" sz="1600" baseline="30000" dirty="0"/>
          </a:p>
        </p:txBody>
      </p:sp>
      <p:pic>
        <p:nvPicPr>
          <p:cNvPr id="37" name="Picture 2" descr="C:\Users\sjeong\Dropbox\AYIN2014\SJEONG_EMMCVPR2015\LaTex\figure\optimization\dna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42356"/>
            <a:ext cx="1371600" cy="15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sjeong\Dropbox\AYIN2014\SJEONG_EMMCVPR2015\oral\fig\im1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08166"/>
            <a:ext cx="1371600" cy="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sjeong\Dropbox\AYIN2014\SJEONG_EMMCVPR2015\oral\fig\im2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81522"/>
            <a:ext cx="1371600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sjeong\Dropbox\AYIN2014\SJEONG_EMMCVPR2015\oral\fig\im4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604532"/>
            <a:ext cx="1371600" cy="8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Results: </a:t>
            </a:r>
            <a:r>
              <a:rPr lang="en-US" sz="3600" b="1" dirty="0" smtClean="0"/>
              <a:t>Precision-Recall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Font typeface="Calibri" panose="020F0502020204030204" pitchFamily="34" charset="0"/>
              <a:buChar char="+"/>
            </a:pPr>
            <a:r>
              <a:rPr lang="en-US" b="1" dirty="0" smtClean="0"/>
              <a:t>Pros</a:t>
            </a:r>
            <a:r>
              <a:rPr lang="en-US" dirty="0" smtClean="0"/>
              <a:t>: fully automatic 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US" b="1" dirty="0" smtClean="0"/>
              <a:t>Cons</a:t>
            </a:r>
            <a:r>
              <a:rPr lang="en-US" dirty="0" smtClean="0"/>
              <a:t>: varying line width, congestion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68" y="1449501"/>
            <a:ext cx="2011680" cy="25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2" y="1449501"/>
            <a:ext cx="2011680" cy="25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36" y="1449501"/>
            <a:ext cx="2011680" cy="25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04" y="1449500"/>
            <a:ext cx="2011680" cy="247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3962400"/>
            <a:ext cx="5629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DNA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098816" y="3962400"/>
            <a:ext cx="909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Wrinkles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401257" y="3962400"/>
            <a:ext cx="715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Retina</a:t>
            </a:r>
            <a:endParaRPr lang="en-US" sz="1600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7605724" y="3962400"/>
            <a:ext cx="717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Cracks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3876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Generic MPP model for curvilinear structures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Wrinkles, DNA filaments, road cracks, blood vessels, ...</a:t>
            </a:r>
          </a:p>
          <a:p>
            <a:r>
              <a:rPr lang="en-US" dirty="0" smtClean="0"/>
              <a:t>Modeling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segment: length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term: image gradient intensity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orientation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Prior term: provide smoothly connected lines</a:t>
            </a:r>
          </a:p>
          <a:p>
            <a:r>
              <a:rPr lang="en-US" dirty="0" smtClean="0"/>
              <a:t>Simulation: RJMCMC with delayed rejection</a:t>
            </a:r>
          </a:p>
          <a:p>
            <a:r>
              <a:rPr lang="en-US" b="1" dirty="0" smtClean="0"/>
              <a:t>Reduce </a:t>
            </a:r>
            <a:r>
              <a:rPr lang="en-US" b="1" dirty="0"/>
              <a:t>parameter dependencies </a:t>
            </a:r>
            <a:r>
              <a:rPr lang="en-US" dirty="0"/>
              <a:t>of MPP modeling using hypotheses integration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6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2258" y="1916832"/>
            <a:ext cx="2799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Thank you!</a:t>
            </a:r>
            <a:endParaRPr lang="en-US" sz="4400" b="1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762000" y="3657600"/>
            <a:ext cx="7620000" cy="2743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solidFill>
                  <a:srgbClr val="0000FF"/>
                </a:solidFill>
                <a:latin typeface="+mn-lt"/>
              </a:rPr>
              <a:t>Marked Point Process Model for </a:t>
            </a:r>
            <a:br>
              <a:rPr lang="en-US" sz="3300" b="1" dirty="0" smtClean="0">
                <a:solidFill>
                  <a:srgbClr val="0000FF"/>
                </a:solidFill>
                <a:latin typeface="+mn-lt"/>
              </a:rPr>
            </a:br>
            <a:r>
              <a:rPr lang="en-US" sz="3300" b="1" dirty="0" smtClean="0">
                <a:solidFill>
                  <a:srgbClr val="0000FF"/>
                </a:solidFill>
                <a:latin typeface="+mn-lt"/>
              </a:rPr>
              <a:t>Curvilinear Structures Extraction</a:t>
            </a:r>
          </a:p>
          <a:p>
            <a:r>
              <a:rPr lang="en-US" sz="900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900" dirty="0" smtClean="0">
                <a:solidFill>
                  <a:srgbClr val="0000FF"/>
                </a:solidFill>
                <a:latin typeface="+mn-lt"/>
              </a:rPr>
              <a:t>		</a:t>
            </a:r>
          </a:p>
          <a:p>
            <a:endParaRPr lang="en-US" sz="500" dirty="0" smtClean="0">
              <a:latin typeface="+mn-lt"/>
            </a:endParaRPr>
          </a:p>
          <a:p>
            <a:r>
              <a:rPr lang="en-US" sz="2500" b="1" dirty="0" err="1" smtClean="0">
                <a:latin typeface="+mn-lt"/>
              </a:rPr>
              <a:t>Seong-Gyun</a:t>
            </a:r>
            <a:r>
              <a:rPr lang="en-US" sz="2500" b="1" dirty="0" smtClean="0">
                <a:latin typeface="+mn-lt"/>
              </a:rPr>
              <a:t> </a:t>
            </a:r>
            <a:r>
              <a:rPr lang="en-US" sz="2500" b="1" dirty="0" smtClean="0"/>
              <a:t>JEONG</a:t>
            </a:r>
            <a:r>
              <a:rPr lang="en-US" sz="2500" b="1" dirty="0" smtClean="0">
                <a:latin typeface="+mn-lt"/>
              </a:rPr>
              <a:t>, </a:t>
            </a:r>
            <a:r>
              <a:rPr lang="en-US" sz="2500" b="1" dirty="0" err="1" smtClean="0">
                <a:latin typeface="+mn-lt"/>
              </a:rPr>
              <a:t>Yuliya</a:t>
            </a:r>
            <a:r>
              <a:rPr lang="en-US" sz="2500" b="1" dirty="0">
                <a:latin typeface="+mn-lt"/>
              </a:rPr>
              <a:t> </a:t>
            </a:r>
            <a:r>
              <a:rPr lang="en-US" sz="2500" b="1" dirty="0" smtClean="0">
                <a:latin typeface="+mn-lt"/>
              </a:rPr>
              <a:t>TARABALKA,</a:t>
            </a:r>
          </a:p>
          <a:p>
            <a:r>
              <a:rPr lang="en-US" sz="2500" b="1" dirty="0" smtClean="0">
                <a:latin typeface="+mn-lt"/>
              </a:rPr>
              <a:t>and </a:t>
            </a:r>
            <a:r>
              <a:rPr lang="en-US" sz="2500" b="1" dirty="0" err="1" smtClean="0">
                <a:latin typeface="+mn-lt"/>
              </a:rPr>
              <a:t>Josiane</a:t>
            </a:r>
            <a:r>
              <a:rPr lang="en-US" sz="2500" b="1" dirty="0" smtClean="0">
                <a:latin typeface="+mn-lt"/>
              </a:rPr>
              <a:t> ZERUBIA</a:t>
            </a:r>
            <a:endParaRPr lang="en-US" sz="500" b="1" dirty="0" smtClean="0">
              <a:latin typeface="+mn-lt"/>
            </a:endParaRPr>
          </a:p>
          <a:p>
            <a:r>
              <a:rPr lang="en-US" sz="2100" dirty="0" smtClean="0">
                <a:latin typeface="+mn-lt"/>
              </a:rPr>
              <a:t>firstname.lastname@inria.fr</a:t>
            </a:r>
          </a:p>
          <a:p>
            <a:r>
              <a:rPr lang="en-US" sz="2100" dirty="0">
                <a:hlinkClick r:id="rId3"/>
              </a:rPr>
              <a:t>https://team.inria.fr/ayin</a:t>
            </a:r>
            <a:r>
              <a:rPr lang="en-US" sz="2100" dirty="0" smtClean="0">
                <a:hlinkClick r:id="rId3"/>
              </a:rPr>
              <a:t>/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5730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Marked Point Process modeling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MPP revisited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Generic model for curvilinear structures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Monte Carlo sampler with delayed rejection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Integration of line hypotheses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2" y="2630278"/>
            <a:ext cx="2176262" cy="34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38" y="4883833"/>
            <a:ext cx="2121408" cy="123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C:\Users\sjeong\Dropbox\AYIN2014\fig\reti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38" y="2630278"/>
            <a:ext cx="212316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sjeong\Dropbox\AYIN2014\fig\cra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92" y="2630278"/>
            <a:ext cx="2471953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Curvilinear Structure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Goal: </a:t>
            </a:r>
            <a:r>
              <a:rPr lang="en-US" b="1" dirty="0" smtClean="0"/>
              <a:t>detection </a:t>
            </a:r>
            <a:r>
              <a:rPr lang="en-US" dirty="0" smtClean="0"/>
              <a:t>+</a:t>
            </a:r>
            <a:r>
              <a:rPr lang="en-US" b="1" dirty="0" smtClean="0"/>
              <a:t> localization</a:t>
            </a:r>
            <a:r>
              <a:rPr lang="en-US" dirty="0" smtClean="0"/>
              <a:t> of curvilinear structures: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wrinkles, road cracks, blood vessels,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...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4</a:t>
            </a:fld>
            <a:endParaRPr lang="fr-FR"/>
          </a:p>
        </p:txBody>
      </p:sp>
      <p:pic>
        <p:nvPicPr>
          <p:cNvPr id="16" name="Picture 2" descr="C:\Users\sjeong\Dropbox\AYIN2014\fig\0003_g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71" y="2630278"/>
            <a:ext cx="2176272" cy="34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sjeong\Dropbox\AYIN2014\fig\retina_g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38" y="2630278"/>
            <a:ext cx="212316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sjeong\Dropbox\AYIN2014\fig\crack_g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92" y="2630277"/>
            <a:ext cx="2471953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92" y="4883943"/>
            <a:ext cx="2121408" cy="123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8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Challenges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Low contrast </a:t>
            </a:r>
            <a:r>
              <a:rPr lang="en-US" dirty="0" smtClean="0"/>
              <a:t>within a homogeneous texture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Shown in a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complex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t>5</a:t>
            </a:fld>
            <a:endParaRPr lang="fr-FR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2" y="2630278"/>
            <a:ext cx="2176262" cy="34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38" y="4883833"/>
            <a:ext cx="2121408" cy="123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sjeong\Dropbox\AYIN2014\fig\reti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38" y="2630278"/>
            <a:ext cx="212316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sjeong\Dropbox\AYIN2014\fig\cra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76" y="2632906"/>
            <a:ext cx="2471953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26022" y="2632906"/>
            <a:ext cx="2176272" cy="3483864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67276" y="2632906"/>
            <a:ext cx="2468880" cy="3483864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79592" y="4883833"/>
            <a:ext cx="2121408" cy="123444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77838" y="2630278"/>
            <a:ext cx="2121408" cy="219456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b="1" dirty="0" smtClean="0"/>
              <a:t>Marked Point Process modeling</a:t>
            </a:r>
          </a:p>
          <a:p>
            <a:pPr lvl="1"/>
            <a:r>
              <a:rPr lang="en-US" sz="2400" dirty="0" smtClean="0"/>
              <a:t>MPP revisited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Generic model for curvilinear structures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Monte Carlo sampler with delayed rejection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Integration of line hypotheses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Marked Point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Counting unknown number of objects with </a:t>
            </a:r>
            <a:r>
              <a:rPr lang="en-US" b="1" dirty="0" smtClean="0"/>
              <a:t>higher order shape constraints</a:t>
            </a:r>
          </a:p>
          <a:p>
            <a:r>
              <a:rPr lang="en-US" dirty="0" smtClean="0"/>
              <a:t>Three essentials to realize MPP model: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Parametric object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Probability density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Sampler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5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Parametric object</a:t>
            </a:r>
          </a:p>
          <a:p>
            <a:pPr lvl="1"/>
            <a:r>
              <a:rPr lang="en-US" b="1" dirty="0" smtClean="0"/>
              <a:t>Point </a:t>
            </a:r>
            <a:r>
              <a:rPr lang="en-US" dirty="0" smtClean="0"/>
              <a:t>(Image site) + </a:t>
            </a:r>
            <a:r>
              <a:rPr lang="en-US" b="1" dirty="0" smtClean="0"/>
              <a:t>Mark </a:t>
            </a:r>
            <a:r>
              <a:rPr lang="en-US" dirty="0" smtClean="0"/>
              <a:t>(Object shape):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e.g.,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3"/>
            <a:endParaRPr lang="en-US" dirty="0" smtClean="0"/>
          </a:p>
          <a:p>
            <a:r>
              <a:rPr lang="en-US" dirty="0"/>
              <a:t>Probability </a:t>
            </a:r>
            <a:r>
              <a:rPr lang="en-US" dirty="0" smtClean="0"/>
              <a:t>density</a:t>
            </a:r>
          </a:p>
          <a:p>
            <a:pPr lvl="1"/>
            <a:r>
              <a:rPr lang="en-US" dirty="0" smtClean="0"/>
              <a:t>Defines distribution of points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Marked Point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96" name="Group 95"/>
          <p:cNvGrpSpPr/>
          <p:nvPr/>
        </p:nvGrpSpPr>
        <p:grpSpPr>
          <a:xfrm>
            <a:off x="2003006" y="2595146"/>
            <a:ext cx="972019" cy="1367254"/>
            <a:chOff x="1336118" y="2514600"/>
            <a:chExt cx="972019" cy="1367254"/>
          </a:xfrm>
        </p:grpSpPr>
        <p:grpSp>
          <p:nvGrpSpPr>
            <p:cNvPr id="8" name="Group 7"/>
            <p:cNvGrpSpPr/>
            <p:nvPr/>
          </p:nvGrpSpPr>
          <p:grpSpPr>
            <a:xfrm>
              <a:off x="1457455" y="2514600"/>
              <a:ext cx="729344" cy="729344"/>
              <a:chOff x="1632856" y="2821730"/>
              <a:chExt cx="729344" cy="729344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632856" y="2821730"/>
                <a:ext cx="729344" cy="729344"/>
              </a:xfrm>
              <a:prstGeom prst="ellipse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endCxn id="22" idx="6"/>
              </p:cNvCxnSpPr>
              <p:nvPr/>
            </p:nvCxnSpPr>
            <p:spPr>
              <a:xfrm>
                <a:off x="1997528" y="3186402"/>
                <a:ext cx="36467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1959428" y="3148302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336118" y="3310701"/>
              <a:ext cx="972019" cy="338554"/>
              <a:chOff x="1642413" y="3844101"/>
              <a:chExt cx="972019" cy="33855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642413" y="3844101"/>
                <a:ext cx="6449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ircle</a:t>
                </a: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420" y="3918717"/>
                <a:ext cx="397012" cy="189322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1558016" y="3543300"/>
              <a:ext cx="528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tree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038" y="2760891"/>
              <a:ext cx="83820" cy="91440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3412884" y="2618109"/>
            <a:ext cx="1405207" cy="1344291"/>
            <a:chOff x="2974596" y="2537563"/>
            <a:chExt cx="1405207" cy="1344291"/>
          </a:xfrm>
        </p:grpSpPr>
        <p:sp>
          <p:nvSpPr>
            <p:cNvPr id="50" name="Freeform 49"/>
            <p:cNvSpPr/>
            <p:nvPr/>
          </p:nvSpPr>
          <p:spPr>
            <a:xfrm>
              <a:off x="3676152" y="2800052"/>
              <a:ext cx="129779" cy="78486"/>
            </a:xfrm>
            <a:custGeom>
              <a:avLst/>
              <a:gdLst>
                <a:gd name="connsiteX0" fmla="*/ 119063 w 119063"/>
                <a:gd name="connsiteY0" fmla="*/ 59531 h 59531"/>
                <a:gd name="connsiteX1" fmla="*/ 0 w 119063"/>
                <a:gd name="connsiteY1" fmla="*/ 59531 h 59531"/>
                <a:gd name="connsiteX2" fmla="*/ 83344 w 119063"/>
                <a:gd name="connsiteY2" fmla="*/ 0 h 59531"/>
                <a:gd name="connsiteX3" fmla="*/ 119063 w 119063"/>
                <a:gd name="connsiteY3" fmla="*/ 59531 h 59531"/>
                <a:gd name="connsiteX0" fmla="*/ 119063 w 121444"/>
                <a:gd name="connsiteY0" fmla="*/ 59531 h 59531"/>
                <a:gd name="connsiteX1" fmla="*/ 0 w 121444"/>
                <a:gd name="connsiteY1" fmla="*/ 59531 h 59531"/>
                <a:gd name="connsiteX2" fmla="*/ 83344 w 121444"/>
                <a:gd name="connsiteY2" fmla="*/ 0 h 59531"/>
                <a:gd name="connsiteX3" fmla="*/ 121444 w 121444"/>
                <a:gd name="connsiteY3" fmla="*/ 7143 h 59531"/>
                <a:gd name="connsiteX4" fmla="*/ 119063 w 121444"/>
                <a:gd name="connsiteY4" fmla="*/ 59531 h 59531"/>
                <a:gd name="connsiteX0" fmla="*/ 119063 w 119063"/>
                <a:gd name="connsiteY0" fmla="*/ 59531 h 59531"/>
                <a:gd name="connsiteX1" fmla="*/ 0 w 119063"/>
                <a:gd name="connsiteY1" fmla="*/ 59531 h 59531"/>
                <a:gd name="connsiteX2" fmla="*/ 83344 w 119063"/>
                <a:gd name="connsiteY2" fmla="*/ 0 h 59531"/>
                <a:gd name="connsiteX3" fmla="*/ 119063 w 119063"/>
                <a:gd name="connsiteY3" fmla="*/ 16668 h 59531"/>
                <a:gd name="connsiteX4" fmla="*/ 119063 w 119063"/>
                <a:gd name="connsiteY4" fmla="*/ 59531 h 59531"/>
                <a:gd name="connsiteX0" fmla="*/ 119063 w 119063"/>
                <a:gd name="connsiteY0" fmla="*/ 59531 h 59531"/>
                <a:gd name="connsiteX1" fmla="*/ 0 w 119063"/>
                <a:gd name="connsiteY1" fmla="*/ 59531 h 59531"/>
                <a:gd name="connsiteX2" fmla="*/ 83344 w 119063"/>
                <a:gd name="connsiteY2" fmla="*/ 0 h 59531"/>
                <a:gd name="connsiteX3" fmla="*/ 119063 w 119063"/>
                <a:gd name="connsiteY3" fmla="*/ 16668 h 59531"/>
                <a:gd name="connsiteX4" fmla="*/ 119063 w 119063"/>
                <a:gd name="connsiteY4" fmla="*/ 59531 h 59531"/>
                <a:gd name="connsiteX0" fmla="*/ 119063 w 121179"/>
                <a:gd name="connsiteY0" fmla="*/ 59531 h 59531"/>
                <a:gd name="connsiteX1" fmla="*/ 0 w 121179"/>
                <a:gd name="connsiteY1" fmla="*/ 59531 h 59531"/>
                <a:gd name="connsiteX2" fmla="*/ 83344 w 121179"/>
                <a:gd name="connsiteY2" fmla="*/ 0 h 59531"/>
                <a:gd name="connsiteX3" fmla="*/ 119063 w 121179"/>
                <a:gd name="connsiteY3" fmla="*/ 16668 h 59531"/>
                <a:gd name="connsiteX4" fmla="*/ 119063 w 121179"/>
                <a:gd name="connsiteY4" fmla="*/ 59531 h 59531"/>
                <a:gd name="connsiteX0" fmla="*/ 119063 w 121179"/>
                <a:gd name="connsiteY0" fmla="*/ 64294 h 64294"/>
                <a:gd name="connsiteX1" fmla="*/ 0 w 121179"/>
                <a:gd name="connsiteY1" fmla="*/ 64294 h 64294"/>
                <a:gd name="connsiteX2" fmla="*/ 76200 w 121179"/>
                <a:gd name="connsiteY2" fmla="*/ 0 h 64294"/>
                <a:gd name="connsiteX3" fmla="*/ 119063 w 121179"/>
                <a:gd name="connsiteY3" fmla="*/ 21431 h 64294"/>
                <a:gd name="connsiteX4" fmla="*/ 119063 w 121179"/>
                <a:gd name="connsiteY4" fmla="*/ 64294 h 64294"/>
                <a:gd name="connsiteX0" fmla="*/ 121444 w 122039"/>
                <a:gd name="connsiteY0" fmla="*/ 66675 h 66675"/>
                <a:gd name="connsiteX1" fmla="*/ 0 w 122039"/>
                <a:gd name="connsiteY1" fmla="*/ 64294 h 66675"/>
                <a:gd name="connsiteX2" fmla="*/ 76200 w 122039"/>
                <a:gd name="connsiteY2" fmla="*/ 0 h 66675"/>
                <a:gd name="connsiteX3" fmla="*/ 119063 w 122039"/>
                <a:gd name="connsiteY3" fmla="*/ 21431 h 66675"/>
                <a:gd name="connsiteX4" fmla="*/ 121444 w 122039"/>
                <a:gd name="connsiteY4" fmla="*/ 66675 h 66675"/>
                <a:gd name="connsiteX0" fmla="*/ 128588 w 128588"/>
                <a:gd name="connsiteY0" fmla="*/ 66675 h 66675"/>
                <a:gd name="connsiteX1" fmla="*/ 0 w 128588"/>
                <a:gd name="connsiteY1" fmla="*/ 64294 h 66675"/>
                <a:gd name="connsiteX2" fmla="*/ 76200 w 128588"/>
                <a:gd name="connsiteY2" fmla="*/ 0 h 66675"/>
                <a:gd name="connsiteX3" fmla="*/ 119063 w 128588"/>
                <a:gd name="connsiteY3" fmla="*/ 21431 h 66675"/>
                <a:gd name="connsiteX4" fmla="*/ 128588 w 128588"/>
                <a:gd name="connsiteY4" fmla="*/ 66675 h 66675"/>
                <a:gd name="connsiteX0" fmla="*/ 128588 w 128588"/>
                <a:gd name="connsiteY0" fmla="*/ 76200 h 76200"/>
                <a:gd name="connsiteX1" fmla="*/ 0 w 128588"/>
                <a:gd name="connsiteY1" fmla="*/ 73819 h 76200"/>
                <a:gd name="connsiteX2" fmla="*/ 92869 w 128588"/>
                <a:gd name="connsiteY2" fmla="*/ 0 h 76200"/>
                <a:gd name="connsiteX3" fmla="*/ 119063 w 128588"/>
                <a:gd name="connsiteY3" fmla="*/ 30956 h 76200"/>
                <a:gd name="connsiteX4" fmla="*/ 128588 w 128588"/>
                <a:gd name="connsiteY4" fmla="*/ 76200 h 76200"/>
                <a:gd name="connsiteX0" fmla="*/ 128588 w 188371"/>
                <a:gd name="connsiteY0" fmla="*/ 76943 h 76943"/>
                <a:gd name="connsiteX1" fmla="*/ 0 w 188371"/>
                <a:gd name="connsiteY1" fmla="*/ 74562 h 76943"/>
                <a:gd name="connsiteX2" fmla="*/ 92869 w 188371"/>
                <a:gd name="connsiteY2" fmla="*/ 743 h 76943"/>
                <a:gd name="connsiteX3" fmla="*/ 188119 w 188371"/>
                <a:gd name="connsiteY3" fmla="*/ 12649 h 76943"/>
                <a:gd name="connsiteX4" fmla="*/ 128588 w 188371"/>
                <a:gd name="connsiteY4" fmla="*/ 76943 h 76943"/>
                <a:gd name="connsiteX0" fmla="*/ 128588 w 129183"/>
                <a:gd name="connsiteY0" fmla="*/ 76200 h 76200"/>
                <a:gd name="connsiteX1" fmla="*/ 0 w 129183"/>
                <a:gd name="connsiteY1" fmla="*/ 73819 h 76200"/>
                <a:gd name="connsiteX2" fmla="*/ 92869 w 129183"/>
                <a:gd name="connsiteY2" fmla="*/ 0 h 76200"/>
                <a:gd name="connsiteX3" fmla="*/ 126207 w 129183"/>
                <a:gd name="connsiteY3" fmla="*/ 28575 h 76200"/>
                <a:gd name="connsiteX4" fmla="*/ 128588 w 129183"/>
                <a:gd name="connsiteY4" fmla="*/ 76200 h 76200"/>
                <a:gd name="connsiteX0" fmla="*/ 128588 w 129183"/>
                <a:gd name="connsiteY0" fmla="*/ 76200 h 76200"/>
                <a:gd name="connsiteX1" fmla="*/ 0 w 129183"/>
                <a:gd name="connsiteY1" fmla="*/ 73819 h 76200"/>
                <a:gd name="connsiteX2" fmla="*/ 92869 w 129183"/>
                <a:gd name="connsiteY2" fmla="*/ 0 h 76200"/>
                <a:gd name="connsiteX3" fmla="*/ 126207 w 129183"/>
                <a:gd name="connsiteY3" fmla="*/ 28575 h 76200"/>
                <a:gd name="connsiteX4" fmla="*/ 128588 w 129183"/>
                <a:gd name="connsiteY4" fmla="*/ 76200 h 76200"/>
                <a:gd name="connsiteX0" fmla="*/ 128588 w 129183"/>
                <a:gd name="connsiteY0" fmla="*/ 76200 h 76200"/>
                <a:gd name="connsiteX1" fmla="*/ 0 w 129183"/>
                <a:gd name="connsiteY1" fmla="*/ 73819 h 76200"/>
                <a:gd name="connsiteX2" fmla="*/ 92869 w 129183"/>
                <a:gd name="connsiteY2" fmla="*/ 0 h 76200"/>
                <a:gd name="connsiteX3" fmla="*/ 126207 w 129183"/>
                <a:gd name="connsiteY3" fmla="*/ 28575 h 76200"/>
                <a:gd name="connsiteX4" fmla="*/ 128588 w 129183"/>
                <a:gd name="connsiteY4" fmla="*/ 76200 h 76200"/>
                <a:gd name="connsiteX0" fmla="*/ 128588 w 139085"/>
                <a:gd name="connsiteY0" fmla="*/ 76200 h 76200"/>
                <a:gd name="connsiteX1" fmla="*/ 0 w 139085"/>
                <a:gd name="connsiteY1" fmla="*/ 73819 h 76200"/>
                <a:gd name="connsiteX2" fmla="*/ 92869 w 139085"/>
                <a:gd name="connsiteY2" fmla="*/ 0 h 76200"/>
                <a:gd name="connsiteX3" fmla="*/ 138113 w 139085"/>
                <a:gd name="connsiteY3" fmla="*/ 23812 h 76200"/>
                <a:gd name="connsiteX4" fmla="*/ 128588 w 139085"/>
                <a:gd name="connsiteY4" fmla="*/ 76200 h 76200"/>
                <a:gd name="connsiteX0" fmla="*/ 128588 w 132607"/>
                <a:gd name="connsiteY0" fmla="*/ 76200 h 76200"/>
                <a:gd name="connsiteX1" fmla="*/ 0 w 132607"/>
                <a:gd name="connsiteY1" fmla="*/ 73819 h 76200"/>
                <a:gd name="connsiteX2" fmla="*/ 92869 w 132607"/>
                <a:gd name="connsiteY2" fmla="*/ 0 h 76200"/>
                <a:gd name="connsiteX3" fmla="*/ 130970 w 132607"/>
                <a:gd name="connsiteY3" fmla="*/ 21431 h 76200"/>
                <a:gd name="connsiteX4" fmla="*/ 128588 w 132607"/>
                <a:gd name="connsiteY4" fmla="*/ 76200 h 76200"/>
                <a:gd name="connsiteX0" fmla="*/ 128588 w 137807"/>
                <a:gd name="connsiteY0" fmla="*/ 76200 h 76200"/>
                <a:gd name="connsiteX1" fmla="*/ 0 w 137807"/>
                <a:gd name="connsiteY1" fmla="*/ 73819 h 76200"/>
                <a:gd name="connsiteX2" fmla="*/ 92869 w 137807"/>
                <a:gd name="connsiteY2" fmla="*/ 0 h 76200"/>
                <a:gd name="connsiteX3" fmla="*/ 130970 w 137807"/>
                <a:gd name="connsiteY3" fmla="*/ 21431 h 76200"/>
                <a:gd name="connsiteX4" fmla="*/ 128588 w 137807"/>
                <a:gd name="connsiteY4" fmla="*/ 76200 h 76200"/>
                <a:gd name="connsiteX0" fmla="*/ 128588 w 137807"/>
                <a:gd name="connsiteY0" fmla="*/ 76231 h 76231"/>
                <a:gd name="connsiteX1" fmla="*/ 0 w 137807"/>
                <a:gd name="connsiteY1" fmla="*/ 73850 h 76231"/>
                <a:gd name="connsiteX2" fmla="*/ 92869 w 137807"/>
                <a:gd name="connsiteY2" fmla="*/ 31 h 76231"/>
                <a:gd name="connsiteX3" fmla="*/ 130970 w 137807"/>
                <a:gd name="connsiteY3" fmla="*/ 21462 h 76231"/>
                <a:gd name="connsiteX4" fmla="*/ 128588 w 137807"/>
                <a:gd name="connsiteY4" fmla="*/ 76231 h 76231"/>
                <a:gd name="connsiteX0" fmla="*/ 128588 w 137807"/>
                <a:gd name="connsiteY0" fmla="*/ 76200 h 76200"/>
                <a:gd name="connsiteX1" fmla="*/ 0 w 137807"/>
                <a:gd name="connsiteY1" fmla="*/ 73819 h 76200"/>
                <a:gd name="connsiteX2" fmla="*/ 92869 w 137807"/>
                <a:gd name="connsiteY2" fmla="*/ 0 h 76200"/>
                <a:gd name="connsiteX3" fmla="*/ 130970 w 137807"/>
                <a:gd name="connsiteY3" fmla="*/ 21431 h 76200"/>
                <a:gd name="connsiteX4" fmla="*/ 128588 w 137807"/>
                <a:gd name="connsiteY4" fmla="*/ 76200 h 76200"/>
                <a:gd name="connsiteX0" fmla="*/ 128588 w 137807"/>
                <a:gd name="connsiteY0" fmla="*/ 84184 h 84184"/>
                <a:gd name="connsiteX1" fmla="*/ 0 w 137807"/>
                <a:gd name="connsiteY1" fmla="*/ 81803 h 84184"/>
                <a:gd name="connsiteX2" fmla="*/ 92869 w 137807"/>
                <a:gd name="connsiteY2" fmla="*/ 7984 h 84184"/>
                <a:gd name="connsiteX3" fmla="*/ 130970 w 137807"/>
                <a:gd name="connsiteY3" fmla="*/ 29415 h 84184"/>
                <a:gd name="connsiteX4" fmla="*/ 128588 w 137807"/>
                <a:gd name="connsiteY4" fmla="*/ 84184 h 84184"/>
                <a:gd name="connsiteX0" fmla="*/ 128588 w 131636"/>
                <a:gd name="connsiteY0" fmla="*/ 77893 h 77893"/>
                <a:gd name="connsiteX1" fmla="*/ 0 w 131636"/>
                <a:gd name="connsiteY1" fmla="*/ 75512 h 77893"/>
                <a:gd name="connsiteX2" fmla="*/ 92869 w 131636"/>
                <a:gd name="connsiteY2" fmla="*/ 1693 h 77893"/>
                <a:gd name="connsiteX3" fmla="*/ 130970 w 131636"/>
                <a:gd name="connsiteY3" fmla="*/ 23124 h 77893"/>
                <a:gd name="connsiteX4" fmla="*/ 128588 w 131636"/>
                <a:gd name="connsiteY4" fmla="*/ 77893 h 77893"/>
                <a:gd name="connsiteX0" fmla="*/ 128588 w 133837"/>
                <a:gd name="connsiteY0" fmla="*/ 77599 h 77599"/>
                <a:gd name="connsiteX1" fmla="*/ 0 w 133837"/>
                <a:gd name="connsiteY1" fmla="*/ 75218 h 77599"/>
                <a:gd name="connsiteX2" fmla="*/ 92869 w 133837"/>
                <a:gd name="connsiteY2" fmla="*/ 1399 h 77599"/>
                <a:gd name="connsiteX3" fmla="*/ 133351 w 133837"/>
                <a:gd name="connsiteY3" fmla="*/ 29974 h 77599"/>
                <a:gd name="connsiteX4" fmla="*/ 128588 w 133837"/>
                <a:gd name="connsiteY4" fmla="*/ 77599 h 77599"/>
                <a:gd name="connsiteX0" fmla="*/ 128588 w 128588"/>
                <a:gd name="connsiteY0" fmla="*/ 77892 h 77892"/>
                <a:gd name="connsiteX1" fmla="*/ 0 w 128588"/>
                <a:gd name="connsiteY1" fmla="*/ 75511 h 77892"/>
                <a:gd name="connsiteX2" fmla="*/ 92869 w 128588"/>
                <a:gd name="connsiteY2" fmla="*/ 1692 h 77892"/>
                <a:gd name="connsiteX3" fmla="*/ 123826 w 128588"/>
                <a:gd name="connsiteY3" fmla="*/ 23123 h 77892"/>
                <a:gd name="connsiteX4" fmla="*/ 128588 w 128588"/>
                <a:gd name="connsiteY4" fmla="*/ 77892 h 77892"/>
                <a:gd name="connsiteX0" fmla="*/ 128588 w 129779"/>
                <a:gd name="connsiteY0" fmla="*/ 78486 h 78486"/>
                <a:gd name="connsiteX1" fmla="*/ 0 w 129779"/>
                <a:gd name="connsiteY1" fmla="*/ 76105 h 78486"/>
                <a:gd name="connsiteX2" fmla="*/ 92869 w 129779"/>
                <a:gd name="connsiteY2" fmla="*/ 2286 h 78486"/>
                <a:gd name="connsiteX3" fmla="*/ 123826 w 129779"/>
                <a:gd name="connsiteY3" fmla="*/ 23717 h 78486"/>
                <a:gd name="connsiteX4" fmla="*/ 128588 w 129779"/>
                <a:gd name="connsiteY4" fmla="*/ 78486 h 7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79" h="78486">
                  <a:moveTo>
                    <a:pt x="128588" y="78486"/>
                  </a:moveTo>
                  <a:lnTo>
                    <a:pt x="0" y="76105"/>
                  </a:lnTo>
                  <a:lnTo>
                    <a:pt x="92869" y="2286"/>
                  </a:lnTo>
                  <a:cubicBezTo>
                    <a:pt x="114697" y="-6445"/>
                    <a:pt x="114300" y="11810"/>
                    <a:pt x="123826" y="23717"/>
                  </a:cubicBezTo>
                  <a:cubicBezTo>
                    <a:pt x="133352" y="35624"/>
                    <a:pt x="128588" y="64198"/>
                    <a:pt x="128588" y="78486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9229042">
              <a:off x="3153987" y="2537563"/>
              <a:ext cx="1046424" cy="683420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21" idx="7"/>
              <a:endCxn id="18" idx="6"/>
            </p:cNvCxnSpPr>
            <p:nvPr/>
          </p:nvCxnSpPr>
          <p:spPr>
            <a:xfrm flipV="1">
              <a:off x="3704140" y="2546357"/>
              <a:ext cx="376689" cy="30597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  <a:endCxn id="21" idx="1"/>
            </p:cNvCxnSpPr>
            <p:nvPr/>
          </p:nvCxnSpPr>
          <p:spPr>
            <a:xfrm>
              <a:off x="3459771" y="2615662"/>
              <a:ext cx="190487" cy="23666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639099" y="2841172"/>
              <a:ext cx="76200" cy="76200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974596" y="3310701"/>
              <a:ext cx="1405207" cy="338554"/>
              <a:chOff x="3441113" y="3844101"/>
              <a:chExt cx="1405207" cy="33855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441113" y="3844101"/>
                <a:ext cx="714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Ellipse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8922" y="3918717"/>
                <a:ext cx="747398" cy="189322"/>
              </a:xfrm>
              <a:prstGeom prst="rect">
                <a:avLst/>
              </a:prstGeom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3394269" y="3543300"/>
              <a:ext cx="565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boat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527" y="2749732"/>
              <a:ext cx="94488" cy="9144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184" y="2561190"/>
              <a:ext cx="76200" cy="143256"/>
            </a:xfrm>
            <a:prstGeom prst="rect">
              <a:avLst/>
            </a:prstGeom>
          </p:spPr>
        </p:pic>
        <p:cxnSp>
          <p:nvCxnSpPr>
            <p:cNvPr id="49" name="Straight Connector 48"/>
            <p:cNvCxnSpPr/>
            <p:nvPr/>
          </p:nvCxnSpPr>
          <p:spPr>
            <a:xfrm>
              <a:off x="3715299" y="2878537"/>
              <a:ext cx="1223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86" y="2758212"/>
              <a:ext cx="85344" cy="146304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5173980" y="2637522"/>
            <a:ext cx="1764787" cy="1324878"/>
            <a:chOff x="4735692" y="2556976"/>
            <a:chExt cx="1764787" cy="1324878"/>
          </a:xfrm>
        </p:grpSpPr>
        <p:sp>
          <p:nvSpPr>
            <p:cNvPr id="58" name="Freeform 57"/>
            <p:cNvSpPr/>
            <p:nvPr/>
          </p:nvSpPr>
          <p:spPr>
            <a:xfrm>
              <a:off x="5625291" y="2797715"/>
              <a:ext cx="129779" cy="78486"/>
            </a:xfrm>
            <a:custGeom>
              <a:avLst/>
              <a:gdLst>
                <a:gd name="connsiteX0" fmla="*/ 119063 w 119063"/>
                <a:gd name="connsiteY0" fmla="*/ 59531 h 59531"/>
                <a:gd name="connsiteX1" fmla="*/ 0 w 119063"/>
                <a:gd name="connsiteY1" fmla="*/ 59531 h 59531"/>
                <a:gd name="connsiteX2" fmla="*/ 83344 w 119063"/>
                <a:gd name="connsiteY2" fmla="*/ 0 h 59531"/>
                <a:gd name="connsiteX3" fmla="*/ 119063 w 119063"/>
                <a:gd name="connsiteY3" fmla="*/ 59531 h 59531"/>
                <a:gd name="connsiteX0" fmla="*/ 119063 w 121444"/>
                <a:gd name="connsiteY0" fmla="*/ 59531 h 59531"/>
                <a:gd name="connsiteX1" fmla="*/ 0 w 121444"/>
                <a:gd name="connsiteY1" fmla="*/ 59531 h 59531"/>
                <a:gd name="connsiteX2" fmla="*/ 83344 w 121444"/>
                <a:gd name="connsiteY2" fmla="*/ 0 h 59531"/>
                <a:gd name="connsiteX3" fmla="*/ 121444 w 121444"/>
                <a:gd name="connsiteY3" fmla="*/ 7143 h 59531"/>
                <a:gd name="connsiteX4" fmla="*/ 119063 w 121444"/>
                <a:gd name="connsiteY4" fmla="*/ 59531 h 59531"/>
                <a:gd name="connsiteX0" fmla="*/ 119063 w 119063"/>
                <a:gd name="connsiteY0" fmla="*/ 59531 h 59531"/>
                <a:gd name="connsiteX1" fmla="*/ 0 w 119063"/>
                <a:gd name="connsiteY1" fmla="*/ 59531 h 59531"/>
                <a:gd name="connsiteX2" fmla="*/ 83344 w 119063"/>
                <a:gd name="connsiteY2" fmla="*/ 0 h 59531"/>
                <a:gd name="connsiteX3" fmla="*/ 119063 w 119063"/>
                <a:gd name="connsiteY3" fmla="*/ 16668 h 59531"/>
                <a:gd name="connsiteX4" fmla="*/ 119063 w 119063"/>
                <a:gd name="connsiteY4" fmla="*/ 59531 h 59531"/>
                <a:gd name="connsiteX0" fmla="*/ 119063 w 119063"/>
                <a:gd name="connsiteY0" fmla="*/ 59531 h 59531"/>
                <a:gd name="connsiteX1" fmla="*/ 0 w 119063"/>
                <a:gd name="connsiteY1" fmla="*/ 59531 h 59531"/>
                <a:gd name="connsiteX2" fmla="*/ 83344 w 119063"/>
                <a:gd name="connsiteY2" fmla="*/ 0 h 59531"/>
                <a:gd name="connsiteX3" fmla="*/ 119063 w 119063"/>
                <a:gd name="connsiteY3" fmla="*/ 16668 h 59531"/>
                <a:gd name="connsiteX4" fmla="*/ 119063 w 119063"/>
                <a:gd name="connsiteY4" fmla="*/ 59531 h 59531"/>
                <a:gd name="connsiteX0" fmla="*/ 119063 w 121179"/>
                <a:gd name="connsiteY0" fmla="*/ 59531 h 59531"/>
                <a:gd name="connsiteX1" fmla="*/ 0 w 121179"/>
                <a:gd name="connsiteY1" fmla="*/ 59531 h 59531"/>
                <a:gd name="connsiteX2" fmla="*/ 83344 w 121179"/>
                <a:gd name="connsiteY2" fmla="*/ 0 h 59531"/>
                <a:gd name="connsiteX3" fmla="*/ 119063 w 121179"/>
                <a:gd name="connsiteY3" fmla="*/ 16668 h 59531"/>
                <a:gd name="connsiteX4" fmla="*/ 119063 w 121179"/>
                <a:gd name="connsiteY4" fmla="*/ 59531 h 59531"/>
                <a:gd name="connsiteX0" fmla="*/ 119063 w 121179"/>
                <a:gd name="connsiteY0" fmla="*/ 64294 h 64294"/>
                <a:gd name="connsiteX1" fmla="*/ 0 w 121179"/>
                <a:gd name="connsiteY1" fmla="*/ 64294 h 64294"/>
                <a:gd name="connsiteX2" fmla="*/ 76200 w 121179"/>
                <a:gd name="connsiteY2" fmla="*/ 0 h 64294"/>
                <a:gd name="connsiteX3" fmla="*/ 119063 w 121179"/>
                <a:gd name="connsiteY3" fmla="*/ 21431 h 64294"/>
                <a:gd name="connsiteX4" fmla="*/ 119063 w 121179"/>
                <a:gd name="connsiteY4" fmla="*/ 64294 h 64294"/>
                <a:gd name="connsiteX0" fmla="*/ 121444 w 122039"/>
                <a:gd name="connsiteY0" fmla="*/ 66675 h 66675"/>
                <a:gd name="connsiteX1" fmla="*/ 0 w 122039"/>
                <a:gd name="connsiteY1" fmla="*/ 64294 h 66675"/>
                <a:gd name="connsiteX2" fmla="*/ 76200 w 122039"/>
                <a:gd name="connsiteY2" fmla="*/ 0 h 66675"/>
                <a:gd name="connsiteX3" fmla="*/ 119063 w 122039"/>
                <a:gd name="connsiteY3" fmla="*/ 21431 h 66675"/>
                <a:gd name="connsiteX4" fmla="*/ 121444 w 122039"/>
                <a:gd name="connsiteY4" fmla="*/ 66675 h 66675"/>
                <a:gd name="connsiteX0" fmla="*/ 128588 w 128588"/>
                <a:gd name="connsiteY0" fmla="*/ 66675 h 66675"/>
                <a:gd name="connsiteX1" fmla="*/ 0 w 128588"/>
                <a:gd name="connsiteY1" fmla="*/ 64294 h 66675"/>
                <a:gd name="connsiteX2" fmla="*/ 76200 w 128588"/>
                <a:gd name="connsiteY2" fmla="*/ 0 h 66675"/>
                <a:gd name="connsiteX3" fmla="*/ 119063 w 128588"/>
                <a:gd name="connsiteY3" fmla="*/ 21431 h 66675"/>
                <a:gd name="connsiteX4" fmla="*/ 128588 w 128588"/>
                <a:gd name="connsiteY4" fmla="*/ 66675 h 66675"/>
                <a:gd name="connsiteX0" fmla="*/ 128588 w 128588"/>
                <a:gd name="connsiteY0" fmla="*/ 76200 h 76200"/>
                <a:gd name="connsiteX1" fmla="*/ 0 w 128588"/>
                <a:gd name="connsiteY1" fmla="*/ 73819 h 76200"/>
                <a:gd name="connsiteX2" fmla="*/ 92869 w 128588"/>
                <a:gd name="connsiteY2" fmla="*/ 0 h 76200"/>
                <a:gd name="connsiteX3" fmla="*/ 119063 w 128588"/>
                <a:gd name="connsiteY3" fmla="*/ 30956 h 76200"/>
                <a:gd name="connsiteX4" fmla="*/ 128588 w 128588"/>
                <a:gd name="connsiteY4" fmla="*/ 76200 h 76200"/>
                <a:gd name="connsiteX0" fmla="*/ 128588 w 188371"/>
                <a:gd name="connsiteY0" fmla="*/ 76943 h 76943"/>
                <a:gd name="connsiteX1" fmla="*/ 0 w 188371"/>
                <a:gd name="connsiteY1" fmla="*/ 74562 h 76943"/>
                <a:gd name="connsiteX2" fmla="*/ 92869 w 188371"/>
                <a:gd name="connsiteY2" fmla="*/ 743 h 76943"/>
                <a:gd name="connsiteX3" fmla="*/ 188119 w 188371"/>
                <a:gd name="connsiteY3" fmla="*/ 12649 h 76943"/>
                <a:gd name="connsiteX4" fmla="*/ 128588 w 188371"/>
                <a:gd name="connsiteY4" fmla="*/ 76943 h 76943"/>
                <a:gd name="connsiteX0" fmla="*/ 128588 w 129183"/>
                <a:gd name="connsiteY0" fmla="*/ 76200 h 76200"/>
                <a:gd name="connsiteX1" fmla="*/ 0 w 129183"/>
                <a:gd name="connsiteY1" fmla="*/ 73819 h 76200"/>
                <a:gd name="connsiteX2" fmla="*/ 92869 w 129183"/>
                <a:gd name="connsiteY2" fmla="*/ 0 h 76200"/>
                <a:gd name="connsiteX3" fmla="*/ 126207 w 129183"/>
                <a:gd name="connsiteY3" fmla="*/ 28575 h 76200"/>
                <a:gd name="connsiteX4" fmla="*/ 128588 w 129183"/>
                <a:gd name="connsiteY4" fmla="*/ 76200 h 76200"/>
                <a:gd name="connsiteX0" fmla="*/ 128588 w 129183"/>
                <a:gd name="connsiteY0" fmla="*/ 76200 h 76200"/>
                <a:gd name="connsiteX1" fmla="*/ 0 w 129183"/>
                <a:gd name="connsiteY1" fmla="*/ 73819 h 76200"/>
                <a:gd name="connsiteX2" fmla="*/ 92869 w 129183"/>
                <a:gd name="connsiteY2" fmla="*/ 0 h 76200"/>
                <a:gd name="connsiteX3" fmla="*/ 126207 w 129183"/>
                <a:gd name="connsiteY3" fmla="*/ 28575 h 76200"/>
                <a:gd name="connsiteX4" fmla="*/ 128588 w 129183"/>
                <a:gd name="connsiteY4" fmla="*/ 76200 h 76200"/>
                <a:gd name="connsiteX0" fmla="*/ 128588 w 129183"/>
                <a:gd name="connsiteY0" fmla="*/ 76200 h 76200"/>
                <a:gd name="connsiteX1" fmla="*/ 0 w 129183"/>
                <a:gd name="connsiteY1" fmla="*/ 73819 h 76200"/>
                <a:gd name="connsiteX2" fmla="*/ 92869 w 129183"/>
                <a:gd name="connsiteY2" fmla="*/ 0 h 76200"/>
                <a:gd name="connsiteX3" fmla="*/ 126207 w 129183"/>
                <a:gd name="connsiteY3" fmla="*/ 28575 h 76200"/>
                <a:gd name="connsiteX4" fmla="*/ 128588 w 129183"/>
                <a:gd name="connsiteY4" fmla="*/ 76200 h 76200"/>
                <a:gd name="connsiteX0" fmla="*/ 128588 w 139085"/>
                <a:gd name="connsiteY0" fmla="*/ 76200 h 76200"/>
                <a:gd name="connsiteX1" fmla="*/ 0 w 139085"/>
                <a:gd name="connsiteY1" fmla="*/ 73819 h 76200"/>
                <a:gd name="connsiteX2" fmla="*/ 92869 w 139085"/>
                <a:gd name="connsiteY2" fmla="*/ 0 h 76200"/>
                <a:gd name="connsiteX3" fmla="*/ 138113 w 139085"/>
                <a:gd name="connsiteY3" fmla="*/ 23812 h 76200"/>
                <a:gd name="connsiteX4" fmla="*/ 128588 w 139085"/>
                <a:gd name="connsiteY4" fmla="*/ 76200 h 76200"/>
                <a:gd name="connsiteX0" fmla="*/ 128588 w 132607"/>
                <a:gd name="connsiteY0" fmla="*/ 76200 h 76200"/>
                <a:gd name="connsiteX1" fmla="*/ 0 w 132607"/>
                <a:gd name="connsiteY1" fmla="*/ 73819 h 76200"/>
                <a:gd name="connsiteX2" fmla="*/ 92869 w 132607"/>
                <a:gd name="connsiteY2" fmla="*/ 0 h 76200"/>
                <a:gd name="connsiteX3" fmla="*/ 130970 w 132607"/>
                <a:gd name="connsiteY3" fmla="*/ 21431 h 76200"/>
                <a:gd name="connsiteX4" fmla="*/ 128588 w 132607"/>
                <a:gd name="connsiteY4" fmla="*/ 76200 h 76200"/>
                <a:gd name="connsiteX0" fmla="*/ 128588 w 137807"/>
                <a:gd name="connsiteY0" fmla="*/ 76200 h 76200"/>
                <a:gd name="connsiteX1" fmla="*/ 0 w 137807"/>
                <a:gd name="connsiteY1" fmla="*/ 73819 h 76200"/>
                <a:gd name="connsiteX2" fmla="*/ 92869 w 137807"/>
                <a:gd name="connsiteY2" fmla="*/ 0 h 76200"/>
                <a:gd name="connsiteX3" fmla="*/ 130970 w 137807"/>
                <a:gd name="connsiteY3" fmla="*/ 21431 h 76200"/>
                <a:gd name="connsiteX4" fmla="*/ 128588 w 137807"/>
                <a:gd name="connsiteY4" fmla="*/ 76200 h 76200"/>
                <a:gd name="connsiteX0" fmla="*/ 128588 w 137807"/>
                <a:gd name="connsiteY0" fmla="*/ 76231 h 76231"/>
                <a:gd name="connsiteX1" fmla="*/ 0 w 137807"/>
                <a:gd name="connsiteY1" fmla="*/ 73850 h 76231"/>
                <a:gd name="connsiteX2" fmla="*/ 92869 w 137807"/>
                <a:gd name="connsiteY2" fmla="*/ 31 h 76231"/>
                <a:gd name="connsiteX3" fmla="*/ 130970 w 137807"/>
                <a:gd name="connsiteY3" fmla="*/ 21462 h 76231"/>
                <a:gd name="connsiteX4" fmla="*/ 128588 w 137807"/>
                <a:gd name="connsiteY4" fmla="*/ 76231 h 76231"/>
                <a:gd name="connsiteX0" fmla="*/ 128588 w 137807"/>
                <a:gd name="connsiteY0" fmla="*/ 76200 h 76200"/>
                <a:gd name="connsiteX1" fmla="*/ 0 w 137807"/>
                <a:gd name="connsiteY1" fmla="*/ 73819 h 76200"/>
                <a:gd name="connsiteX2" fmla="*/ 92869 w 137807"/>
                <a:gd name="connsiteY2" fmla="*/ 0 h 76200"/>
                <a:gd name="connsiteX3" fmla="*/ 130970 w 137807"/>
                <a:gd name="connsiteY3" fmla="*/ 21431 h 76200"/>
                <a:gd name="connsiteX4" fmla="*/ 128588 w 137807"/>
                <a:gd name="connsiteY4" fmla="*/ 76200 h 76200"/>
                <a:gd name="connsiteX0" fmla="*/ 128588 w 137807"/>
                <a:gd name="connsiteY0" fmla="*/ 84184 h 84184"/>
                <a:gd name="connsiteX1" fmla="*/ 0 w 137807"/>
                <a:gd name="connsiteY1" fmla="*/ 81803 h 84184"/>
                <a:gd name="connsiteX2" fmla="*/ 92869 w 137807"/>
                <a:gd name="connsiteY2" fmla="*/ 7984 h 84184"/>
                <a:gd name="connsiteX3" fmla="*/ 130970 w 137807"/>
                <a:gd name="connsiteY3" fmla="*/ 29415 h 84184"/>
                <a:gd name="connsiteX4" fmla="*/ 128588 w 137807"/>
                <a:gd name="connsiteY4" fmla="*/ 84184 h 84184"/>
                <a:gd name="connsiteX0" fmla="*/ 128588 w 131636"/>
                <a:gd name="connsiteY0" fmla="*/ 77893 h 77893"/>
                <a:gd name="connsiteX1" fmla="*/ 0 w 131636"/>
                <a:gd name="connsiteY1" fmla="*/ 75512 h 77893"/>
                <a:gd name="connsiteX2" fmla="*/ 92869 w 131636"/>
                <a:gd name="connsiteY2" fmla="*/ 1693 h 77893"/>
                <a:gd name="connsiteX3" fmla="*/ 130970 w 131636"/>
                <a:gd name="connsiteY3" fmla="*/ 23124 h 77893"/>
                <a:gd name="connsiteX4" fmla="*/ 128588 w 131636"/>
                <a:gd name="connsiteY4" fmla="*/ 77893 h 77893"/>
                <a:gd name="connsiteX0" fmla="*/ 128588 w 133837"/>
                <a:gd name="connsiteY0" fmla="*/ 77599 h 77599"/>
                <a:gd name="connsiteX1" fmla="*/ 0 w 133837"/>
                <a:gd name="connsiteY1" fmla="*/ 75218 h 77599"/>
                <a:gd name="connsiteX2" fmla="*/ 92869 w 133837"/>
                <a:gd name="connsiteY2" fmla="*/ 1399 h 77599"/>
                <a:gd name="connsiteX3" fmla="*/ 133351 w 133837"/>
                <a:gd name="connsiteY3" fmla="*/ 29974 h 77599"/>
                <a:gd name="connsiteX4" fmla="*/ 128588 w 133837"/>
                <a:gd name="connsiteY4" fmla="*/ 77599 h 77599"/>
                <a:gd name="connsiteX0" fmla="*/ 128588 w 128588"/>
                <a:gd name="connsiteY0" fmla="*/ 77892 h 77892"/>
                <a:gd name="connsiteX1" fmla="*/ 0 w 128588"/>
                <a:gd name="connsiteY1" fmla="*/ 75511 h 77892"/>
                <a:gd name="connsiteX2" fmla="*/ 92869 w 128588"/>
                <a:gd name="connsiteY2" fmla="*/ 1692 h 77892"/>
                <a:gd name="connsiteX3" fmla="*/ 123826 w 128588"/>
                <a:gd name="connsiteY3" fmla="*/ 23123 h 77892"/>
                <a:gd name="connsiteX4" fmla="*/ 128588 w 128588"/>
                <a:gd name="connsiteY4" fmla="*/ 77892 h 77892"/>
                <a:gd name="connsiteX0" fmla="*/ 128588 w 129779"/>
                <a:gd name="connsiteY0" fmla="*/ 78486 h 78486"/>
                <a:gd name="connsiteX1" fmla="*/ 0 w 129779"/>
                <a:gd name="connsiteY1" fmla="*/ 76105 h 78486"/>
                <a:gd name="connsiteX2" fmla="*/ 92869 w 129779"/>
                <a:gd name="connsiteY2" fmla="*/ 2286 h 78486"/>
                <a:gd name="connsiteX3" fmla="*/ 123826 w 129779"/>
                <a:gd name="connsiteY3" fmla="*/ 23717 h 78486"/>
                <a:gd name="connsiteX4" fmla="*/ 128588 w 129779"/>
                <a:gd name="connsiteY4" fmla="*/ 78486 h 7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79" h="78486">
                  <a:moveTo>
                    <a:pt x="128588" y="78486"/>
                  </a:moveTo>
                  <a:lnTo>
                    <a:pt x="0" y="76105"/>
                  </a:lnTo>
                  <a:lnTo>
                    <a:pt x="92869" y="2286"/>
                  </a:lnTo>
                  <a:cubicBezTo>
                    <a:pt x="114697" y="-6445"/>
                    <a:pt x="114300" y="11810"/>
                    <a:pt x="123826" y="23717"/>
                  </a:cubicBezTo>
                  <a:cubicBezTo>
                    <a:pt x="133352" y="35624"/>
                    <a:pt x="128588" y="64198"/>
                    <a:pt x="128588" y="78486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stCxn id="28" idx="7"/>
              <a:endCxn id="27" idx="3"/>
            </p:cNvCxnSpPr>
            <p:nvPr/>
          </p:nvCxnSpPr>
          <p:spPr>
            <a:xfrm flipV="1">
              <a:off x="5648818" y="2637261"/>
              <a:ext cx="269492" cy="21507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648307" y="2879056"/>
              <a:ext cx="1223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 rot="19246279">
              <a:off x="5239199" y="2640099"/>
              <a:ext cx="765356" cy="47834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583777" y="2841172"/>
              <a:ext cx="76200" cy="76200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735692" y="3310701"/>
              <a:ext cx="1764787" cy="338554"/>
              <a:chOff x="5138809" y="3844101"/>
              <a:chExt cx="1764787" cy="33855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138809" y="3844101"/>
                <a:ext cx="999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Rectangle</a:t>
                </a:r>
                <a:endParaRPr lang="en-US" sz="1600" dirty="0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8380" y="3918717"/>
                <a:ext cx="815216" cy="189322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5196921" y="3543300"/>
              <a:ext cx="849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building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929" y="3083410"/>
              <a:ext cx="100584" cy="14325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824" y="2774549"/>
              <a:ext cx="85344" cy="14630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83" y="2556976"/>
              <a:ext cx="135636" cy="9144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372488" y="3391247"/>
            <a:ext cx="527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Line</a:t>
            </a:r>
            <a:endParaRPr lang="en-US" sz="1600" dirty="0"/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50" y="3465863"/>
            <a:ext cx="566174" cy="1906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93416" y="3623846"/>
            <a:ext cx="567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road</a:t>
            </a:r>
          </a:p>
        </p:txBody>
      </p:sp>
      <p:sp>
        <p:nvSpPr>
          <p:cNvPr id="73" name="Freeform 72"/>
          <p:cNvSpPr/>
          <p:nvPr/>
        </p:nvSpPr>
        <p:spPr>
          <a:xfrm>
            <a:off x="7905444" y="2882891"/>
            <a:ext cx="129779" cy="78486"/>
          </a:xfrm>
          <a:custGeom>
            <a:avLst/>
            <a:gdLst>
              <a:gd name="connsiteX0" fmla="*/ 119063 w 119063"/>
              <a:gd name="connsiteY0" fmla="*/ 59531 h 59531"/>
              <a:gd name="connsiteX1" fmla="*/ 0 w 119063"/>
              <a:gd name="connsiteY1" fmla="*/ 59531 h 59531"/>
              <a:gd name="connsiteX2" fmla="*/ 83344 w 119063"/>
              <a:gd name="connsiteY2" fmla="*/ 0 h 59531"/>
              <a:gd name="connsiteX3" fmla="*/ 119063 w 119063"/>
              <a:gd name="connsiteY3" fmla="*/ 59531 h 59531"/>
              <a:gd name="connsiteX0" fmla="*/ 119063 w 121444"/>
              <a:gd name="connsiteY0" fmla="*/ 59531 h 59531"/>
              <a:gd name="connsiteX1" fmla="*/ 0 w 121444"/>
              <a:gd name="connsiteY1" fmla="*/ 59531 h 59531"/>
              <a:gd name="connsiteX2" fmla="*/ 83344 w 121444"/>
              <a:gd name="connsiteY2" fmla="*/ 0 h 59531"/>
              <a:gd name="connsiteX3" fmla="*/ 121444 w 121444"/>
              <a:gd name="connsiteY3" fmla="*/ 7143 h 59531"/>
              <a:gd name="connsiteX4" fmla="*/ 119063 w 121444"/>
              <a:gd name="connsiteY4" fmla="*/ 59531 h 59531"/>
              <a:gd name="connsiteX0" fmla="*/ 119063 w 119063"/>
              <a:gd name="connsiteY0" fmla="*/ 59531 h 59531"/>
              <a:gd name="connsiteX1" fmla="*/ 0 w 119063"/>
              <a:gd name="connsiteY1" fmla="*/ 59531 h 59531"/>
              <a:gd name="connsiteX2" fmla="*/ 83344 w 119063"/>
              <a:gd name="connsiteY2" fmla="*/ 0 h 59531"/>
              <a:gd name="connsiteX3" fmla="*/ 119063 w 119063"/>
              <a:gd name="connsiteY3" fmla="*/ 16668 h 59531"/>
              <a:gd name="connsiteX4" fmla="*/ 119063 w 119063"/>
              <a:gd name="connsiteY4" fmla="*/ 59531 h 59531"/>
              <a:gd name="connsiteX0" fmla="*/ 119063 w 119063"/>
              <a:gd name="connsiteY0" fmla="*/ 59531 h 59531"/>
              <a:gd name="connsiteX1" fmla="*/ 0 w 119063"/>
              <a:gd name="connsiteY1" fmla="*/ 59531 h 59531"/>
              <a:gd name="connsiteX2" fmla="*/ 83344 w 119063"/>
              <a:gd name="connsiteY2" fmla="*/ 0 h 59531"/>
              <a:gd name="connsiteX3" fmla="*/ 119063 w 119063"/>
              <a:gd name="connsiteY3" fmla="*/ 16668 h 59531"/>
              <a:gd name="connsiteX4" fmla="*/ 119063 w 119063"/>
              <a:gd name="connsiteY4" fmla="*/ 59531 h 59531"/>
              <a:gd name="connsiteX0" fmla="*/ 119063 w 121179"/>
              <a:gd name="connsiteY0" fmla="*/ 59531 h 59531"/>
              <a:gd name="connsiteX1" fmla="*/ 0 w 121179"/>
              <a:gd name="connsiteY1" fmla="*/ 59531 h 59531"/>
              <a:gd name="connsiteX2" fmla="*/ 83344 w 121179"/>
              <a:gd name="connsiteY2" fmla="*/ 0 h 59531"/>
              <a:gd name="connsiteX3" fmla="*/ 119063 w 121179"/>
              <a:gd name="connsiteY3" fmla="*/ 16668 h 59531"/>
              <a:gd name="connsiteX4" fmla="*/ 119063 w 121179"/>
              <a:gd name="connsiteY4" fmla="*/ 59531 h 59531"/>
              <a:gd name="connsiteX0" fmla="*/ 119063 w 121179"/>
              <a:gd name="connsiteY0" fmla="*/ 64294 h 64294"/>
              <a:gd name="connsiteX1" fmla="*/ 0 w 121179"/>
              <a:gd name="connsiteY1" fmla="*/ 64294 h 64294"/>
              <a:gd name="connsiteX2" fmla="*/ 76200 w 121179"/>
              <a:gd name="connsiteY2" fmla="*/ 0 h 64294"/>
              <a:gd name="connsiteX3" fmla="*/ 119063 w 121179"/>
              <a:gd name="connsiteY3" fmla="*/ 21431 h 64294"/>
              <a:gd name="connsiteX4" fmla="*/ 119063 w 121179"/>
              <a:gd name="connsiteY4" fmla="*/ 64294 h 64294"/>
              <a:gd name="connsiteX0" fmla="*/ 121444 w 122039"/>
              <a:gd name="connsiteY0" fmla="*/ 66675 h 66675"/>
              <a:gd name="connsiteX1" fmla="*/ 0 w 122039"/>
              <a:gd name="connsiteY1" fmla="*/ 64294 h 66675"/>
              <a:gd name="connsiteX2" fmla="*/ 76200 w 122039"/>
              <a:gd name="connsiteY2" fmla="*/ 0 h 66675"/>
              <a:gd name="connsiteX3" fmla="*/ 119063 w 122039"/>
              <a:gd name="connsiteY3" fmla="*/ 21431 h 66675"/>
              <a:gd name="connsiteX4" fmla="*/ 121444 w 122039"/>
              <a:gd name="connsiteY4" fmla="*/ 66675 h 66675"/>
              <a:gd name="connsiteX0" fmla="*/ 128588 w 128588"/>
              <a:gd name="connsiteY0" fmla="*/ 66675 h 66675"/>
              <a:gd name="connsiteX1" fmla="*/ 0 w 128588"/>
              <a:gd name="connsiteY1" fmla="*/ 64294 h 66675"/>
              <a:gd name="connsiteX2" fmla="*/ 76200 w 128588"/>
              <a:gd name="connsiteY2" fmla="*/ 0 h 66675"/>
              <a:gd name="connsiteX3" fmla="*/ 119063 w 128588"/>
              <a:gd name="connsiteY3" fmla="*/ 21431 h 66675"/>
              <a:gd name="connsiteX4" fmla="*/ 128588 w 128588"/>
              <a:gd name="connsiteY4" fmla="*/ 66675 h 66675"/>
              <a:gd name="connsiteX0" fmla="*/ 128588 w 128588"/>
              <a:gd name="connsiteY0" fmla="*/ 76200 h 76200"/>
              <a:gd name="connsiteX1" fmla="*/ 0 w 128588"/>
              <a:gd name="connsiteY1" fmla="*/ 73819 h 76200"/>
              <a:gd name="connsiteX2" fmla="*/ 92869 w 128588"/>
              <a:gd name="connsiteY2" fmla="*/ 0 h 76200"/>
              <a:gd name="connsiteX3" fmla="*/ 119063 w 128588"/>
              <a:gd name="connsiteY3" fmla="*/ 30956 h 76200"/>
              <a:gd name="connsiteX4" fmla="*/ 128588 w 128588"/>
              <a:gd name="connsiteY4" fmla="*/ 76200 h 76200"/>
              <a:gd name="connsiteX0" fmla="*/ 128588 w 188371"/>
              <a:gd name="connsiteY0" fmla="*/ 76943 h 76943"/>
              <a:gd name="connsiteX1" fmla="*/ 0 w 188371"/>
              <a:gd name="connsiteY1" fmla="*/ 74562 h 76943"/>
              <a:gd name="connsiteX2" fmla="*/ 92869 w 188371"/>
              <a:gd name="connsiteY2" fmla="*/ 743 h 76943"/>
              <a:gd name="connsiteX3" fmla="*/ 188119 w 188371"/>
              <a:gd name="connsiteY3" fmla="*/ 12649 h 76943"/>
              <a:gd name="connsiteX4" fmla="*/ 128588 w 188371"/>
              <a:gd name="connsiteY4" fmla="*/ 76943 h 76943"/>
              <a:gd name="connsiteX0" fmla="*/ 128588 w 129183"/>
              <a:gd name="connsiteY0" fmla="*/ 76200 h 76200"/>
              <a:gd name="connsiteX1" fmla="*/ 0 w 129183"/>
              <a:gd name="connsiteY1" fmla="*/ 73819 h 76200"/>
              <a:gd name="connsiteX2" fmla="*/ 92869 w 129183"/>
              <a:gd name="connsiteY2" fmla="*/ 0 h 76200"/>
              <a:gd name="connsiteX3" fmla="*/ 126207 w 129183"/>
              <a:gd name="connsiteY3" fmla="*/ 28575 h 76200"/>
              <a:gd name="connsiteX4" fmla="*/ 128588 w 129183"/>
              <a:gd name="connsiteY4" fmla="*/ 76200 h 76200"/>
              <a:gd name="connsiteX0" fmla="*/ 128588 w 129183"/>
              <a:gd name="connsiteY0" fmla="*/ 76200 h 76200"/>
              <a:gd name="connsiteX1" fmla="*/ 0 w 129183"/>
              <a:gd name="connsiteY1" fmla="*/ 73819 h 76200"/>
              <a:gd name="connsiteX2" fmla="*/ 92869 w 129183"/>
              <a:gd name="connsiteY2" fmla="*/ 0 h 76200"/>
              <a:gd name="connsiteX3" fmla="*/ 126207 w 129183"/>
              <a:gd name="connsiteY3" fmla="*/ 28575 h 76200"/>
              <a:gd name="connsiteX4" fmla="*/ 128588 w 129183"/>
              <a:gd name="connsiteY4" fmla="*/ 76200 h 76200"/>
              <a:gd name="connsiteX0" fmla="*/ 128588 w 129183"/>
              <a:gd name="connsiteY0" fmla="*/ 76200 h 76200"/>
              <a:gd name="connsiteX1" fmla="*/ 0 w 129183"/>
              <a:gd name="connsiteY1" fmla="*/ 73819 h 76200"/>
              <a:gd name="connsiteX2" fmla="*/ 92869 w 129183"/>
              <a:gd name="connsiteY2" fmla="*/ 0 h 76200"/>
              <a:gd name="connsiteX3" fmla="*/ 126207 w 129183"/>
              <a:gd name="connsiteY3" fmla="*/ 28575 h 76200"/>
              <a:gd name="connsiteX4" fmla="*/ 128588 w 129183"/>
              <a:gd name="connsiteY4" fmla="*/ 76200 h 76200"/>
              <a:gd name="connsiteX0" fmla="*/ 128588 w 139085"/>
              <a:gd name="connsiteY0" fmla="*/ 76200 h 76200"/>
              <a:gd name="connsiteX1" fmla="*/ 0 w 139085"/>
              <a:gd name="connsiteY1" fmla="*/ 73819 h 76200"/>
              <a:gd name="connsiteX2" fmla="*/ 92869 w 139085"/>
              <a:gd name="connsiteY2" fmla="*/ 0 h 76200"/>
              <a:gd name="connsiteX3" fmla="*/ 138113 w 139085"/>
              <a:gd name="connsiteY3" fmla="*/ 23812 h 76200"/>
              <a:gd name="connsiteX4" fmla="*/ 128588 w 139085"/>
              <a:gd name="connsiteY4" fmla="*/ 76200 h 76200"/>
              <a:gd name="connsiteX0" fmla="*/ 128588 w 132607"/>
              <a:gd name="connsiteY0" fmla="*/ 76200 h 76200"/>
              <a:gd name="connsiteX1" fmla="*/ 0 w 132607"/>
              <a:gd name="connsiteY1" fmla="*/ 73819 h 76200"/>
              <a:gd name="connsiteX2" fmla="*/ 92869 w 132607"/>
              <a:gd name="connsiteY2" fmla="*/ 0 h 76200"/>
              <a:gd name="connsiteX3" fmla="*/ 130970 w 132607"/>
              <a:gd name="connsiteY3" fmla="*/ 21431 h 76200"/>
              <a:gd name="connsiteX4" fmla="*/ 128588 w 132607"/>
              <a:gd name="connsiteY4" fmla="*/ 76200 h 76200"/>
              <a:gd name="connsiteX0" fmla="*/ 128588 w 137807"/>
              <a:gd name="connsiteY0" fmla="*/ 76200 h 76200"/>
              <a:gd name="connsiteX1" fmla="*/ 0 w 137807"/>
              <a:gd name="connsiteY1" fmla="*/ 73819 h 76200"/>
              <a:gd name="connsiteX2" fmla="*/ 92869 w 137807"/>
              <a:gd name="connsiteY2" fmla="*/ 0 h 76200"/>
              <a:gd name="connsiteX3" fmla="*/ 130970 w 137807"/>
              <a:gd name="connsiteY3" fmla="*/ 21431 h 76200"/>
              <a:gd name="connsiteX4" fmla="*/ 128588 w 137807"/>
              <a:gd name="connsiteY4" fmla="*/ 76200 h 76200"/>
              <a:gd name="connsiteX0" fmla="*/ 128588 w 137807"/>
              <a:gd name="connsiteY0" fmla="*/ 76231 h 76231"/>
              <a:gd name="connsiteX1" fmla="*/ 0 w 137807"/>
              <a:gd name="connsiteY1" fmla="*/ 73850 h 76231"/>
              <a:gd name="connsiteX2" fmla="*/ 92869 w 137807"/>
              <a:gd name="connsiteY2" fmla="*/ 31 h 76231"/>
              <a:gd name="connsiteX3" fmla="*/ 130970 w 137807"/>
              <a:gd name="connsiteY3" fmla="*/ 21462 h 76231"/>
              <a:gd name="connsiteX4" fmla="*/ 128588 w 137807"/>
              <a:gd name="connsiteY4" fmla="*/ 76231 h 76231"/>
              <a:gd name="connsiteX0" fmla="*/ 128588 w 137807"/>
              <a:gd name="connsiteY0" fmla="*/ 76200 h 76200"/>
              <a:gd name="connsiteX1" fmla="*/ 0 w 137807"/>
              <a:gd name="connsiteY1" fmla="*/ 73819 h 76200"/>
              <a:gd name="connsiteX2" fmla="*/ 92869 w 137807"/>
              <a:gd name="connsiteY2" fmla="*/ 0 h 76200"/>
              <a:gd name="connsiteX3" fmla="*/ 130970 w 137807"/>
              <a:gd name="connsiteY3" fmla="*/ 21431 h 76200"/>
              <a:gd name="connsiteX4" fmla="*/ 128588 w 137807"/>
              <a:gd name="connsiteY4" fmla="*/ 76200 h 76200"/>
              <a:gd name="connsiteX0" fmla="*/ 128588 w 137807"/>
              <a:gd name="connsiteY0" fmla="*/ 84184 h 84184"/>
              <a:gd name="connsiteX1" fmla="*/ 0 w 137807"/>
              <a:gd name="connsiteY1" fmla="*/ 81803 h 84184"/>
              <a:gd name="connsiteX2" fmla="*/ 92869 w 137807"/>
              <a:gd name="connsiteY2" fmla="*/ 7984 h 84184"/>
              <a:gd name="connsiteX3" fmla="*/ 130970 w 137807"/>
              <a:gd name="connsiteY3" fmla="*/ 29415 h 84184"/>
              <a:gd name="connsiteX4" fmla="*/ 128588 w 137807"/>
              <a:gd name="connsiteY4" fmla="*/ 84184 h 84184"/>
              <a:gd name="connsiteX0" fmla="*/ 128588 w 131636"/>
              <a:gd name="connsiteY0" fmla="*/ 77893 h 77893"/>
              <a:gd name="connsiteX1" fmla="*/ 0 w 131636"/>
              <a:gd name="connsiteY1" fmla="*/ 75512 h 77893"/>
              <a:gd name="connsiteX2" fmla="*/ 92869 w 131636"/>
              <a:gd name="connsiteY2" fmla="*/ 1693 h 77893"/>
              <a:gd name="connsiteX3" fmla="*/ 130970 w 131636"/>
              <a:gd name="connsiteY3" fmla="*/ 23124 h 77893"/>
              <a:gd name="connsiteX4" fmla="*/ 128588 w 131636"/>
              <a:gd name="connsiteY4" fmla="*/ 77893 h 77893"/>
              <a:gd name="connsiteX0" fmla="*/ 128588 w 133837"/>
              <a:gd name="connsiteY0" fmla="*/ 77599 h 77599"/>
              <a:gd name="connsiteX1" fmla="*/ 0 w 133837"/>
              <a:gd name="connsiteY1" fmla="*/ 75218 h 77599"/>
              <a:gd name="connsiteX2" fmla="*/ 92869 w 133837"/>
              <a:gd name="connsiteY2" fmla="*/ 1399 h 77599"/>
              <a:gd name="connsiteX3" fmla="*/ 133351 w 133837"/>
              <a:gd name="connsiteY3" fmla="*/ 29974 h 77599"/>
              <a:gd name="connsiteX4" fmla="*/ 128588 w 133837"/>
              <a:gd name="connsiteY4" fmla="*/ 77599 h 77599"/>
              <a:gd name="connsiteX0" fmla="*/ 128588 w 128588"/>
              <a:gd name="connsiteY0" fmla="*/ 77892 h 77892"/>
              <a:gd name="connsiteX1" fmla="*/ 0 w 128588"/>
              <a:gd name="connsiteY1" fmla="*/ 75511 h 77892"/>
              <a:gd name="connsiteX2" fmla="*/ 92869 w 128588"/>
              <a:gd name="connsiteY2" fmla="*/ 1692 h 77892"/>
              <a:gd name="connsiteX3" fmla="*/ 123826 w 128588"/>
              <a:gd name="connsiteY3" fmla="*/ 23123 h 77892"/>
              <a:gd name="connsiteX4" fmla="*/ 128588 w 128588"/>
              <a:gd name="connsiteY4" fmla="*/ 77892 h 77892"/>
              <a:gd name="connsiteX0" fmla="*/ 128588 w 129779"/>
              <a:gd name="connsiteY0" fmla="*/ 78486 h 78486"/>
              <a:gd name="connsiteX1" fmla="*/ 0 w 129779"/>
              <a:gd name="connsiteY1" fmla="*/ 76105 h 78486"/>
              <a:gd name="connsiteX2" fmla="*/ 92869 w 129779"/>
              <a:gd name="connsiteY2" fmla="*/ 2286 h 78486"/>
              <a:gd name="connsiteX3" fmla="*/ 123826 w 129779"/>
              <a:gd name="connsiteY3" fmla="*/ 23717 h 78486"/>
              <a:gd name="connsiteX4" fmla="*/ 128588 w 129779"/>
              <a:gd name="connsiteY4" fmla="*/ 78486 h 7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79" h="78486">
                <a:moveTo>
                  <a:pt x="128588" y="78486"/>
                </a:moveTo>
                <a:lnTo>
                  <a:pt x="0" y="76105"/>
                </a:lnTo>
                <a:lnTo>
                  <a:pt x="92869" y="2286"/>
                </a:lnTo>
                <a:cubicBezTo>
                  <a:pt x="114697" y="-6445"/>
                  <a:pt x="114300" y="11810"/>
                  <a:pt x="123826" y="23717"/>
                </a:cubicBezTo>
                <a:cubicBezTo>
                  <a:pt x="133352" y="35624"/>
                  <a:pt x="128588" y="64198"/>
                  <a:pt x="128588" y="78486"/>
                </a:cubicBezTo>
                <a:close/>
              </a:path>
            </a:pathLst>
          </a:custGeom>
          <a:solidFill>
            <a:schemeClr val="bg1">
              <a:lumMod val="6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7903063" y="2964232"/>
            <a:ext cx="1643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62" y="2868448"/>
            <a:ext cx="85344" cy="14630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7566237" y="2750267"/>
            <a:ext cx="622015" cy="41910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839145" y="2921718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68" y="2781943"/>
            <a:ext cx="79248" cy="14630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95" y="5105400"/>
            <a:ext cx="5795010" cy="81153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257800" y="4919246"/>
            <a:ext cx="1425583" cy="414754"/>
            <a:chOff x="5257800" y="4919246"/>
            <a:chExt cx="1425583" cy="41475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5562601" y="5181600"/>
              <a:ext cx="152399" cy="152400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57800" y="4919246"/>
              <a:ext cx="14255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Data likelihood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05600" y="5688330"/>
            <a:ext cx="1207767" cy="386447"/>
            <a:chOff x="6705600" y="5688330"/>
            <a:chExt cx="1207767" cy="386447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6796090" y="5688330"/>
              <a:ext cx="165345" cy="114300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705600" y="5736223"/>
              <a:ext cx="1207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Prior energy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39" y="2033585"/>
            <a:ext cx="1341120" cy="264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31" y="4229100"/>
            <a:ext cx="424815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Marked Point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Sampler</a:t>
            </a:r>
          </a:p>
          <a:p>
            <a:pPr lvl="1"/>
            <a:r>
              <a:rPr lang="en-US" b="1" dirty="0" smtClean="0"/>
              <a:t>Goal</a:t>
            </a:r>
            <a:r>
              <a:rPr lang="en-US" dirty="0" smtClean="0"/>
              <a:t>: maximize </a:t>
            </a:r>
            <a:r>
              <a:rPr lang="en-US" dirty="0" err="1" smtClean="0"/>
              <a:t>unnormalized</a:t>
            </a:r>
            <a:r>
              <a:rPr lang="en-US" dirty="0" smtClean="0"/>
              <a:t> probability density over configuration space </a:t>
            </a:r>
          </a:p>
          <a:p>
            <a:pPr lvl="1"/>
            <a:r>
              <a:rPr lang="en-US" b="1" dirty="0" smtClean="0"/>
              <a:t>Difficulties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sz="2200" dirty="0" smtClean="0"/>
              <a:t>       is </a:t>
            </a:r>
            <a:r>
              <a:rPr lang="en-US" sz="2200" dirty="0" smtClean="0">
                <a:solidFill>
                  <a:srgbClr val="FF0000"/>
                </a:solidFill>
              </a:rPr>
              <a:t>non-convex</a:t>
            </a:r>
          </a:p>
          <a:p>
            <a:pPr lvl="2"/>
            <a:r>
              <a:rPr lang="en-US" sz="2200" dirty="0" smtClean="0"/>
              <a:t>   ’s </a:t>
            </a:r>
            <a:r>
              <a:rPr lang="en-US" sz="2200" dirty="0" smtClean="0">
                <a:solidFill>
                  <a:srgbClr val="FF0000"/>
                </a:solidFill>
              </a:rPr>
              <a:t>dimensionality is unknown</a:t>
            </a:r>
          </a:p>
          <a:p>
            <a:pPr lvl="1"/>
            <a:r>
              <a:rPr lang="en-US" b="1" dirty="0" smtClean="0"/>
              <a:t>MCMC</a:t>
            </a:r>
            <a:r>
              <a:rPr lang="en-US" dirty="0" smtClean="0"/>
              <a:t> </a:t>
            </a:r>
            <a:r>
              <a:rPr lang="en-US" b="1" dirty="0" smtClean="0"/>
              <a:t>sampler</a:t>
            </a:r>
          </a:p>
          <a:p>
            <a:pPr lvl="2"/>
            <a:r>
              <a:rPr lang="en-US" sz="2200" dirty="0" smtClean="0"/>
              <a:t>Each state of a discrete Markov chain               corresponds to a random configuration on</a:t>
            </a:r>
          </a:p>
          <a:p>
            <a:pPr lvl="2"/>
            <a:r>
              <a:rPr lang="en-US" sz="2200" dirty="0" smtClean="0"/>
              <a:t>The Markov chain is </a:t>
            </a:r>
            <a:r>
              <a:rPr lang="en-US" sz="2200" b="1" dirty="0" smtClean="0"/>
              <a:t>locally perturbed </a:t>
            </a:r>
            <a:r>
              <a:rPr lang="en-US" sz="2200" dirty="0" smtClean="0"/>
              <a:t>by</a:t>
            </a:r>
            <a:r>
              <a:rPr lang="en-US" sz="2200" b="1" dirty="0" smtClean="0">
                <a:solidFill>
                  <a:srgbClr val="0000FF"/>
                </a:solidFill>
              </a:rPr>
              <a:t> sub-transition kernels </a:t>
            </a:r>
            <a:r>
              <a:rPr lang="en-US" sz="2200" dirty="0" smtClean="0"/>
              <a:t>and </a:t>
            </a:r>
            <a:r>
              <a:rPr lang="en-US" sz="2200" b="1" dirty="0" smtClean="0"/>
              <a:t>converges</a:t>
            </a:r>
            <a:r>
              <a:rPr lang="en-US" sz="2200" dirty="0" smtClean="0"/>
              <a:t> toward stationary state</a:t>
            </a:r>
            <a:endParaRPr lang="en-US" sz="22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CBE1-2F3E-4B86-A845-4D1E77829212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2438400"/>
            <a:ext cx="4183380" cy="2552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00" y="3709035"/>
            <a:ext cx="169545" cy="1771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08" y="3249930"/>
            <a:ext cx="424815" cy="2552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55" y="4876800"/>
            <a:ext cx="169545" cy="1771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70" y="4522470"/>
            <a:ext cx="811530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x}}}&#10;&#10;\begin{document}&#10;&#10;&#10;\[&#10;    (\bp,\ell,\theta)&#10;\]&#10;&#10;&#10;\end{document}"/>
  <p:tag name="IGUANATEXSIZE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x}}}&#10;&#10;\begin{document}&#10;&#10;&#10;\[&#10;    (\bp,w,h,\theta)&#10;\]&#10;&#10;&#10;\end{document}"/>
  <p:tag name="IGUANATEXSIZE" val="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x}}}&#10;&#10;\begin{document}&#10;&#10;&#10;\[&#10;    a&#10;\]&#10;&#10;&#10;\end{document}"/>
  <p:tag name="IGUANATEXSIZE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x}}}&#10;&#10;\begin{document}&#10;&#10;&#10;\[&#10;    b&#10;\]&#10;&#10;&#10;\end{document}"/>
  <p:tag name="IGUANATEXSIZE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x}}}&#10;&#10;\begin{document}&#10;&#10;&#10;\[&#10;    \theta&#10;\]&#10;&#10;&#10;\end{document}"/>
  <p:tag name="IGUANATEXSIZ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x}}}&#10;&#10;\begin{document}&#10;&#10;&#10;\[&#10;    (\bp,a,b,\theta)&#10;\]&#10;&#10;&#10;\end{document}"/>
  <p:tag name="IGUANATEXSIZE" val="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x}}}&#10;&#10;\begin{document}&#10;&#10;&#10;\[&#10;    r&#10;\]&#10;&#10;&#10;\end{document}"/>
  <p:tag name="IGUANATEXSIZE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x}{\ensuremath{{\bf x}}}&#10;&#10;\begin{document}&#10;&#10;&#10;\[&#10;    (\bx,r)&#10;\]&#10;&#10;&#10;\end{document}"/>
  <p:tag name="IGUANATEXSIZE" val="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&#10;\begin{document}&#10;&#10;&#10;&#10;\[&#10;     \Psi=\mathop{\cup_{n=0}^{\infty}}{\bf s}_n,~\mathrm{where}~{\bf s}_n=\{s_1,\dots,s_n\}&#10;\]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&#10;\begin{document}&#10;&#10;&#10;&#10;\[&#10;     \Psi&#10;\]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&#10;\begin{document}&#10;&#10;&#10;&#10;\[&#10;     f({\bf s})&#10;\]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x}}}&#10;&#10;\begin{document}&#10;&#10;&#10;\[&#10;    \theta&#10;\]&#10;&#10;&#10;\end{document}"/>
  <p:tag name="IGUANATEXSIZE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&#10;\begin{document}&#10;&#10;&#10;&#10;\[&#10;     \Psi&#10;\]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&#10;\begin{document}&#10;&#10;&#10;&#10;\[&#10;     (X_t)_{t\in\mathbb{N}}&#10;\]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&#10;\begin{document}&#10;&#10;&#10;\[&#10;    U_d(s_i) = \omega^m_dU^m_d(s_i)+\omega^v_dU^v_d(s_i)&#10;\]&#10;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pagestyle{empty}&#10;&#10;\newcommand{\bp}{\ensuremath{{\bf p}}}&#10;\newcommand{\mv}{\ensuremath{{\bf u}}}&#10;\newcommand{\vect}[1]{\textbf{#1}}&#10;\newcommand{\tr}{^\intercal}&#10;&#10;\begin{document}&#10;&#10;&#10;\[&#10;      i\sim j= \left\{(s_i,s_j)\in \Psi^2 : 0&lt;\|\vect{x}_i-\vect{x}_j\|_2 \leq \frac{\ell_i+\ell_j}{2} + \epsilon\right\}&#10;\]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pagestyle{empty}&#10;&#10;\newcommand{\bp}{\ensuremath{{\bf p}}}&#10;\newcommand{\mv}{\ensuremath{{\bf u}}}&#10;\newcommand{\vect}[1]{\textbf{#1}}&#10;\newcommand{\tr}{^\intercal}&#10;&#10;\begin{document}&#10;&#10;&#10;\[&#10;     U_p(s_i,s_j)=\mathop{\Upsilon}(s_i,s_j)+\vect{w}_p\tr\vect{c}_{ij}&#10;\]&#10;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pagestyle{empty}&#10;&#10;\newcommand{\bp}{\ensuremath{{\bf p}}}&#10;\newcommand{\mv}{\ensuremath{{\bf u}}}&#10;\newcommand{\vect}[1]{\textbf{#1}}&#10;\newcommand{\tr}{^\intercal}&#10;&#10;\begin{document}&#10;&#10;&#10;\[&#10;     \mathop{\Upsilon}(s_i,s_j)=\infty&#10;\]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pagestyle{empty}&#10;&#10;\newcommand{\bp}{\ensuremath{{\bf p}}}&#10;\newcommand{\mv}{\ensuremath{{\bf u}}}&#10;\newcommand{\vect}[1]{\textbf{#1}}&#10;\newcommand{\tr}{^\intercal}&#10;&#10;\begin{document}&#10;&#10;&#10;\[&#10;     U_p(s_i,s_j)=\mathop{\Upsilon}(s_i,s_j)+\vect{w}_p\tr\vect{c}_{ij}&#10;\]&#10;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 \vect{c}_{ij}=[1, \varphi(d_{ij},\epsilon), \varphi(\theta_{ij},\tau), \varphi(\theta^{\perp}_{ij},\tau)]\tr&#10;\]&#10;&#10;&#10;\end{document}"/>
  <p:tag name="IGUANATEXSIZE" val="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 \varphi|_{|v|}: \mathbb{R} \mapsto [-1, 0]&#10;\]&#10;&#10;&#10;\end{document}"/>
  <p:tag name="IGUANATEXSIZE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vect{w}_p=[\omega_p^s, \omega_p^c, \omega_p^a, \omega_p^r]\tr&#10;\]&#10;&#10;&#10;\end{document}"/>
  <p:tag name="IGUANATEXSIZE" val="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x}}}&#10;&#10;\begin{document}&#10;&#10;&#10;\[&#10;    \ell&#10;\]&#10;&#10;&#10;\end{document}"/>
  <p:tag name="IGUANATEXSIZE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omega_p^s&#10;\]&#10;&#10;&#10;\end{document}"/>
  <p:tag name="IGUANATEXSIZE" val="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omega_p^r\varphi(\theta_{ij}^\perp,\tau)&#10;\]&#10;&#10;&#10;\end{document}"/>
  <p:tag name="IGUANATEXSIZE" val="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omega_p^a\varphi(\theta_{ij},\tau)&#10;\]&#10;&#10;&#10;\end{document}"/>
  <p:tag name="IGUANATEXSIZE" val="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omega_p^c\varphi(d_{ij},\epsilon)&#10;\]&#10;&#10;&#10;\end{document}"/>
  <p:tag name="IGUANATEXSIZE" val="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   \bf s&#10;\]&#10;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   \bf s'&#10;\]&#10;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   \frac{f({\bf s}')}{f({\bf s})} &gt; \min(1,\alpha)  ?&#10;\]&#10;&#10;&#10;&#10;\end{document}"/>
  <p:tag name="IGUANATEXSIZE" val="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   \bf s&#10;\]&#10;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    \bf s'&#10;\]&#10;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vect{w}=[\omega_d^m, \omega_d^v, \omega_p^s, \omega_p^c, \omega_p^a, \omega_p^r]\tr&#10;\]&#10;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\newcommand{\vect}[1]{\textbf{#1}}&#10;\newcommand{\argmax}{\operatornamewithlimits{argmax}}&#10;\newcommand{\argmin}{\operatornamewithlimits{argmin}}&#10;&#10;\begin{document}&#10;&#10;&#10;\[&#10;     \hat{\vect{s}} = \argmax_{\vect{s}\in{\Psi}} f(\vect{s}) &#10;       = \argmin_{\vect{s}\in{\Psi}}\sum_{i=1}^{\#(\vect{s})} U_d(s_i) + \sum_{i\sim j}U_p(s_i,s_j)&#10;\]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hat{\vect{s}}^1&#10;\]&#10;&#10;&#10;\end{document}"/>
  <p:tag name="IGUANATEXSIZE" val="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hat{\vect{s}}^2&#10;\]&#10;&#10;&#10;\end{document}"/>
  <p:tag name="IGUANATEXSIZE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hat{\vect{s}}^3&#10;\]&#10;&#10;&#10;\end{document}"/>
  <p:tag name="IGUANATEXSIZE" val="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hat{\vect{s}}^1&#10;\]&#10;&#10;&#10;\end{document}"/>
  <p:tag name="IGUANATEXSIZE" val="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hat{\vect{s}}^2&#10;\]&#10;&#10;&#10;\end{document}"/>
  <p:tag name="IGUANATEXSIZE" val="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hat{\vect{s}}^3&#10;\]&#10;&#10;&#10;\end{document}"/>
  <p:tag name="IGUANATEXSIZE" val="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\newcommand{\Pmix}{\mathcal{P}_{\!\hat{\mathcal{S}}}}&#10;\newcommand{\argmax}{\operatornamewithlimits{argmax}}&#10;\newcommand{\argmin}{\operatornamewithlimits{argmin}}&#10;\newcommand{\Mean}{\mathop{\mathbb{E}}}&#10;\newcommand{\vect}[1]{\textbf{#1}}&#10;\begin{document}&#10;&#10;&#10;&#10;\[&#10;\Pmix&#10;\]&#10;&#10;&#10;\end{document}"/>
  <p:tag name="IGUANATEXSIZE" val="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\newcommand{\Pmix}{\mathcal{P}_{\!\hat{\mathcal{S}}}}&#10;\newcommand{\argmax}{\operatornamewithlimits{argmax}}&#10;\newcommand{\argmin}{\operatornamewithlimits{argmin}}&#10;\newcommand{\Mean}{\mathop{\mathbb{E}}}&#10;\newcommand{\vect}[1]{\textbf{#1}}&#10;\begin{document}&#10;&#10;&#10;&#10;\[&#10;\Pmix&#10;\]&#10;&#10;&#10;\end{document}"/>
  <p:tag name="IGUANATEXSIZE" val="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hat{\vect{s}}^1&#10;\]&#10;&#10;&#10;\end{document}"/>
  <p:tag name="IGUANATEXSIZE" val="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hat{\vect{s}}^2&#10;\]&#10;&#10;&#10;\end{document}"/>
  <p:tag name="IGUANATEXSIZE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&#10;\begin{document}&#10;&#10;&#10;\[&#10;    s_i \in \mathbb{R}^2\times\mathbb{M}&#10;\]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\hat{\vect{s}}^3&#10;\]&#10;&#10;&#10;\end{document}"/>
  <p:tag name="IGUANATEXSIZE" val="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\newcommand{\Pmix}{\mathcal{P}_{\!\hat{\mathcal{S}}}}&#10;\newcommand{\argmax}{\operatornamewithlimits{argmax}}&#10;\newcommand{\argmin}{\operatornamewithlimits{argmin}}&#10;\newcommand{\Mean}{\mathop{\mathbb{E}}}&#10;\newcommand{\vect}[1]{\textbf{#1}}&#10;\begin{document}&#10;&#10;&#10;&#10;\[&#10;\Pmix&#10;\]&#10;&#10;&#10;\end{document}"/>
  <p:tag name="IGUANATEXSIZE" val="1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\newcommand{\Pmix}{\mathcal{P}_{\!\hat{\mathcal{S}}}}&#10;\newcommand{\argmax}{\operatornamewithlimits{argmax}}&#10;\newcommand{\argmin}{\operatornamewithlimits{argmin}}&#10;\newcommand{\Mean}{\mathop{\mathbb{E}}}&#10;\newcommand{\vect}[1]{\textbf{#1}}&#10;\newcommand{\dt}{\mathop{dt}}&#10;\begin{document}&#10;&#10;&#10;&#10;\[&#10;      U_d'(s_i) = U_d(s_i) + U_d^h(s_i)&#10;\]&#10;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\newcommand{\Pmix}{\mathcal{P}_{\!\hat{\mathcal{S}}}}&#10;\newcommand{\argmax}{\operatornamewithlimits{argmax}}&#10;\newcommand{\argmin}{\operatornamewithlimits{argmin}}&#10;\newcommand{\Mean}{\mathop{\mathbb{E}}}&#10;\newcommand{\vect}[1]{\textbf{#1}}&#10;\newcommand{\dt}{\mathop{dt}}&#10;\begin{document}&#10;&#10;&#10;&#10;\[&#10;      U_d^h(s_i) = \int_0^1-\log\Pmix(s_i(t))\dt&#10;\]&#10;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amsfonts}&#10;\usepackage{nicefrac}&#10;\pagestyle{empty}&#10;&#10;\newcommand{\bp}{\ensuremath{{\bf p}}}&#10;\newcommand{\mv}{\ensuremath{{\bf u}}}&#10;\newcommand{\vect}[1]{\textbf{#1}}&#10;\newcommand{\tr}{^\intercal}&#10;&#10;\begin{document}&#10;&#10;&#10;\[&#10;s_i&#10;\]&#10;&#10;&#10;\end{document}"/>
  <p:tag name="IGUANATEXSIZE" val="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p}}}&#10;\newcommand{\mv}{\ensuremath{{\bf u}}}&#10;&#10;\begin{document}&#10;&#10;&#10;\[&#10;    f(\bf{s})&#10;\]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x}}}&#10;&#10;\begin{document}&#10;&#10;&#10;\[&#10;    h&#10;\]&#10;&#10;&#10;\end{document}"/>
  <p:tag name="IGUANATEXSIZE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x}}}&#10;&#10;\begin{document}&#10;&#10;&#10;\[&#10;    \theta&#10;\]&#10;&#10;&#10;\end{document}"/>
  <p:tag name="IGUANATEXSIZE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&#10;\newcommand{\bp}{\ensuremath{{\bf x}}}&#10;&#10;\begin{document}&#10;&#10;&#10;\[&#10;    w&#10;\]&#10;&#10;&#10;\end{document}"/>
  <p:tag name="IGUANATEXSIZE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19395</TotalTime>
  <Words>1013</Words>
  <Application>Microsoft Office PowerPoint</Application>
  <PresentationFormat>On-screen Show (4:3)</PresentationFormat>
  <Paragraphs>346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Marked Point Process Model for Curvilinear Structures Extraction</vt:lpstr>
      <vt:lpstr>Outline</vt:lpstr>
      <vt:lpstr>Outline</vt:lpstr>
      <vt:lpstr>Curvilinear Structure</vt:lpstr>
      <vt:lpstr>Challenges</vt:lpstr>
      <vt:lpstr>Outline</vt:lpstr>
      <vt:lpstr>Marked Point Process</vt:lpstr>
      <vt:lpstr>Marked Point Process</vt:lpstr>
      <vt:lpstr>Marked Point Process</vt:lpstr>
      <vt:lpstr>Outline</vt:lpstr>
      <vt:lpstr>Data Likelihood</vt:lpstr>
      <vt:lpstr>Prior Energy</vt:lpstr>
      <vt:lpstr>Prior Energy</vt:lpstr>
      <vt:lpstr>Prior Energy</vt:lpstr>
      <vt:lpstr>Outline</vt:lpstr>
      <vt:lpstr>RJMCMC</vt:lpstr>
      <vt:lpstr>Delayed Rejection</vt:lpstr>
      <vt:lpstr>Outline</vt:lpstr>
      <vt:lpstr>Create Line Hypotheses</vt:lpstr>
      <vt:lpstr>Integrate Line Hypotheses</vt:lpstr>
      <vt:lpstr>Integrate Line Hypotheses</vt:lpstr>
      <vt:lpstr>Outline</vt:lpstr>
      <vt:lpstr>Experimental Results</vt:lpstr>
      <vt:lpstr>Experimental Results</vt:lpstr>
      <vt:lpstr>Experimental Results: missing</vt:lpstr>
      <vt:lpstr>Experimental Results: over detection</vt:lpstr>
      <vt:lpstr>Experimental Results: Precision-Recall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sjeong</dc:creator>
  <cp:lastModifiedBy>Utilisateur Windows</cp:lastModifiedBy>
  <cp:revision>282</cp:revision>
  <cp:lastPrinted>2014-10-15T13:03:45Z</cp:lastPrinted>
  <dcterms:created xsi:type="dcterms:W3CDTF">2013-03-18T12:29:55Z</dcterms:created>
  <dcterms:modified xsi:type="dcterms:W3CDTF">2014-10-23T12:15:34Z</dcterms:modified>
</cp:coreProperties>
</file>