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</p:sldMasterIdLst>
  <p:sldIdLst>
    <p:sldId id="256" r:id="rId2"/>
    <p:sldId id="267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81" r:id="rId19"/>
    <p:sldId id="287" r:id="rId20"/>
    <p:sldId id="286" r:id="rId21"/>
    <p:sldId id="285" r:id="rId22"/>
    <p:sldId id="283" r:id="rId23"/>
    <p:sldId id="288" r:id="rId24"/>
    <p:sldId id="284" r:id="rId25"/>
    <p:sldId id="289" r:id="rId26"/>
    <p:sldId id="292" r:id="rId27"/>
    <p:sldId id="290" r:id="rId28"/>
    <p:sldId id="291" r:id="rId29"/>
    <p:sldId id="29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4/30/2014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4/30/2014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4/30/2014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4/30/2014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4/30/2014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4/30/2014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4/30/2014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400" dirty="0" smtClean="0"/>
              <a:t>Serious Game </a:t>
            </a:r>
            <a:br>
              <a:rPr lang="fr-FR" sz="4400" dirty="0" smtClean="0"/>
            </a:br>
            <a:r>
              <a:rPr lang="fr-FR" sz="4400" dirty="0" smtClean="0"/>
              <a:t>&amp;</a:t>
            </a:r>
            <a:br>
              <a:rPr lang="fr-FR" sz="4400" dirty="0" smtClean="0"/>
            </a:br>
            <a:r>
              <a:rPr lang="fr-FR" sz="4400" dirty="0" smtClean="0"/>
              <a:t>Interactive system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414581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ExampleS</a:t>
            </a:r>
            <a:r>
              <a:rPr lang="fr-FR" dirty="0" smtClean="0">
                <a:latin typeface="AR JULIAN" pitchFamily="2" charset="0"/>
              </a:rPr>
              <a:t/>
            </a:r>
            <a:br>
              <a:rPr lang="fr-FR" dirty="0" smtClean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>
                <a:latin typeface="AR JULIAN" pitchFamily="2" charset="0"/>
              </a:rPr>
              <a:t/>
            </a:r>
            <a:br>
              <a:rPr lang="fr-FR" dirty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endParaRPr lang="fr-FR" u="sng" dirty="0">
              <a:latin typeface="AR JULIAN" pitchFamily="2" charset="0"/>
            </a:endParaRPr>
          </a:p>
        </p:txBody>
      </p:sp>
      <p:pic>
        <p:nvPicPr>
          <p:cNvPr id="2" name="Serious Game Daesign _ _Renault Challenge _ conduire un entretien de vente_ (FR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196752"/>
            <a:ext cx="8280918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5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ExampleS</a:t>
            </a:r>
            <a:r>
              <a:rPr lang="fr-FR" dirty="0" smtClean="0">
                <a:latin typeface="AR JULIAN" pitchFamily="2" charset="0"/>
              </a:rPr>
              <a:t/>
            </a:r>
            <a:br>
              <a:rPr lang="fr-FR" dirty="0" smtClean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>
                <a:latin typeface="AR JULIAN" pitchFamily="2" charset="0"/>
              </a:rPr>
              <a:t/>
            </a:r>
            <a:br>
              <a:rPr lang="fr-FR" dirty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endParaRPr lang="fr-FR" u="sng" dirty="0">
              <a:latin typeface="AR JULIAN" pitchFamily="2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299468" y="2204864"/>
            <a:ext cx="5940152" cy="4176464"/>
          </a:xfrm>
          <a:ln/>
        </p:spPr>
        <p:txBody>
          <a:bodyPr>
            <a:normAutofit fontScale="77500" lnSpcReduction="20000"/>
          </a:bodyPr>
          <a:lstStyle/>
          <a:p>
            <a:pPr marL="446088"/>
            <a:r>
              <a:rPr lang="en-US" sz="5200" dirty="0" smtClean="0">
                <a:solidFill>
                  <a:schemeClr val="tx2"/>
                </a:solidFill>
                <a:latin typeface="Times New Roman" pitchFamily="18" charset="0"/>
                <a:ea typeface="Comic Sans MS" charset="0"/>
                <a:cs typeface="Times New Roman" pitchFamily="18" charset="0"/>
                <a:sym typeface="Comic Sans MS" charset="0"/>
              </a:rPr>
              <a:t>  X-</a:t>
            </a:r>
            <a:r>
              <a:rPr lang="en-US" sz="5200" dirty="0" err="1" smtClean="0">
                <a:solidFill>
                  <a:schemeClr val="tx2"/>
                </a:solidFill>
                <a:latin typeface="Times New Roman" pitchFamily="18" charset="0"/>
                <a:ea typeface="Comic Sans MS" charset="0"/>
                <a:cs typeface="Times New Roman" pitchFamily="18" charset="0"/>
                <a:sym typeface="Comic Sans MS" charset="0"/>
              </a:rPr>
              <a:t>torp</a:t>
            </a:r>
            <a:endParaRPr lang="en-US" sz="5200" dirty="0" smtClean="0">
              <a:solidFill>
                <a:schemeClr val="tx2"/>
              </a:solidFill>
              <a:latin typeface="Times New Roman" pitchFamily="18" charset="0"/>
              <a:ea typeface="Comic Sans MS" charset="0"/>
              <a:cs typeface="Times New Roman" pitchFamily="18" charset="0"/>
              <a:sym typeface="Comic Sans MS" charset="0"/>
            </a:endParaRPr>
          </a:p>
          <a:p>
            <a:pPr marL="903288" lvl="1"/>
            <a:endParaRPr lang="en-US" sz="4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Comic Sans MS" charset="0"/>
            </a:endParaRPr>
          </a:p>
          <a:p>
            <a:pPr marL="971550">
              <a:buFont typeface="Comic Sans MS" charset="0"/>
              <a:buChar char="•"/>
            </a:pPr>
            <a:r>
              <a:rPr lang="en-US" sz="4100" dirty="0" smtClean="0">
                <a:solidFill>
                  <a:schemeClr val="tx1"/>
                </a:solidFill>
                <a:latin typeface="Times New Roman" pitchFamily="18" charset="0"/>
                <a:ea typeface="Comic Sans MS" charset="0"/>
                <a:cs typeface="Times New Roman" pitchFamily="18" charset="0"/>
                <a:sym typeface="Comic Sans MS" charset="0"/>
              </a:rPr>
              <a:t>Domain : Healthcare</a:t>
            </a:r>
          </a:p>
          <a:p>
            <a:pPr marL="1428750" lvl="1">
              <a:buFont typeface="Comic Sans MS" charset="0"/>
              <a:buChar char="•"/>
            </a:pPr>
            <a:endParaRPr lang="en-US" sz="4100" dirty="0" smtClean="0">
              <a:solidFill>
                <a:schemeClr val="tx1"/>
              </a:solidFill>
              <a:latin typeface="Times New Roman" pitchFamily="18" charset="0"/>
              <a:ea typeface="Comic Sans MS" charset="0"/>
              <a:cs typeface="Times New Roman" pitchFamily="18" charset="0"/>
              <a:sym typeface="Comic Sans MS" charset="0"/>
            </a:endParaRPr>
          </a:p>
          <a:p>
            <a:pPr marL="971550">
              <a:buFont typeface="Comic Sans MS" charset="0"/>
              <a:buChar char="•"/>
            </a:pPr>
            <a:r>
              <a:rPr lang="en-US" sz="4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omic Sans MS" charset="0"/>
              </a:rPr>
              <a:t>Goal : Diagnostic, training</a:t>
            </a:r>
          </a:p>
          <a:p>
            <a:pPr marL="971550">
              <a:buFont typeface="Comic Sans MS" charset="0"/>
              <a:buChar char="•"/>
            </a:pPr>
            <a:endParaRPr lang="en-US" sz="4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Comic Sans MS" charset="0"/>
            </a:endParaRPr>
          </a:p>
          <a:p>
            <a:pPr marL="971550">
              <a:buFont typeface="Comic Sans MS" charset="0"/>
              <a:buChar char="•"/>
            </a:pPr>
            <a:r>
              <a:rPr lang="en-US" sz="4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omic Sans MS" charset="0"/>
              </a:rPr>
              <a:t>Type : 3D, </a:t>
            </a:r>
            <a:r>
              <a:rPr lang="en-US" sz="4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omic Sans MS" charset="0"/>
              </a:rPr>
              <a:t>muti</a:t>
            </a:r>
            <a:r>
              <a:rPr lang="en-US" sz="4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omic Sans MS" charset="0"/>
              </a:rPr>
              <a:t>-player</a:t>
            </a:r>
          </a:p>
          <a:p>
            <a:pPr marL="971550">
              <a:buFont typeface="Comic Sans MS" charset="0"/>
              <a:buChar char="•"/>
            </a:pPr>
            <a:endParaRPr lang="en-US" sz="4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Comic Sans MS" charset="0"/>
            </a:endParaRPr>
          </a:p>
        </p:txBody>
      </p:sp>
      <p:pic>
        <p:nvPicPr>
          <p:cNvPr id="4098" name="Picture 2" descr="Imag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387" y="261031"/>
            <a:ext cx="5124571" cy="259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genious-seriousgames.com/wp-content/uploads/2013/11/ECRAN_accueil_carr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61048"/>
            <a:ext cx="3123806" cy="219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08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ExampleS</a:t>
            </a:r>
            <a:r>
              <a:rPr lang="fr-FR" dirty="0" smtClean="0">
                <a:latin typeface="AR JULIAN" pitchFamily="2" charset="0"/>
              </a:rPr>
              <a:t/>
            </a:r>
            <a:br>
              <a:rPr lang="fr-FR" dirty="0" smtClean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>
                <a:latin typeface="AR JULIAN" pitchFamily="2" charset="0"/>
              </a:rPr>
              <a:t/>
            </a:r>
            <a:br>
              <a:rPr lang="fr-FR" dirty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endParaRPr lang="fr-FR" u="sng" dirty="0">
              <a:latin typeface="AR JULIAN" pitchFamily="2" charset="0"/>
            </a:endParaRPr>
          </a:p>
        </p:txBody>
      </p:sp>
      <p:pic>
        <p:nvPicPr>
          <p:cNvPr id="3" name="X-TORP _ Bande-annonce courte F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7" y="1196753"/>
            <a:ext cx="8352928" cy="498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References</a:t>
            </a:r>
            <a:r>
              <a:rPr lang="fr-FR" dirty="0" smtClean="0">
                <a:latin typeface="AR JULIAN" pitchFamily="2" charset="0"/>
              </a:rPr>
              <a:t> 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>
                <a:latin typeface="AR JULIAN" pitchFamily="2" charset="0"/>
              </a:rPr>
              <a:t/>
            </a:r>
            <a:br>
              <a:rPr lang="fr-FR" dirty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endParaRPr lang="fr-FR" u="sng" dirty="0">
              <a:latin typeface="AR JULIAN" pitchFamily="2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628800"/>
            <a:ext cx="8280920" cy="3240360"/>
          </a:xfrm>
          <a:ln/>
        </p:spPr>
        <p:txBody>
          <a:bodyPr>
            <a:normAutofit/>
          </a:bodyPr>
          <a:lstStyle/>
          <a:p>
            <a:pPr marL="1017588" indent="-571500">
              <a:buFont typeface="Wingdings" pitchFamily="2" charset="2"/>
              <a:buChar char="v"/>
            </a:pPr>
            <a:r>
              <a:rPr lang="fr-FR" sz="3600" i="1" dirty="0">
                <a:latin typeface="Times New Roman" pitchFamily="18" charset="0"/>
                <a:cs typeface="Times New Roman" pitchFamily="18" charset="0"/>
              </a:rPr>
              <a:t>www.</a:t>
            </a:r>
            <a:r>
              <a:rPr lang="fr-FR" sz="3600" b="1" i="1" dirty="0">
                <a:latin typeface="Times New Roman" pitchFamily="18" charset="0"/>
                <a:cs typeface="Times New Roman" pitchFamily="18" charset="0"/>
              </a:rPr>
              <a:t>serious</a:t>
            </a:r>
            <a:r>
              <a:rPr lang="fr-FR" sz="3600" i="1" dirty="0">
                <a:latin typeface="Times New Roman" pitchFamily="18" charset="0"/>
                <a:cs typeface="Times New Roman" pitchFamily="18" charset="0"/>
              </a:rPr>
              <a:t>-game.fr/</a:t>
            </a:r>
            <a:r>
              <a:rPr lang="fr-FR" sz="3600" dirty="0" smtClean="0"/>
              <a:t>‎</a:t>
            </a:r>
          </a:p>
          <a:p>
            <a:pPr marL="1017588" indent="-571500">
              <a:buFont typeface="Wingdings" pitchFamily="2" charset="2"/>
              <a:buChar char="v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wikipedia.org/wiki/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Serious_game</a:t>
            </a:r>
            <a:endParaRPr lang="en-US" sz="3600" dirty="0" smtClean="0">
              <a:latin typeface="Times New Roman" pitchFamily="18" charset="0"/>
              <a:cs typeface="Times New Roman" pitchFamily="18" charset="0"/>
              <a:sym typeface="Comic Sans MS" charset="0"/>
            </a:endParaRPr>
          </a:p>
          <a:p>
            <a:pPr marL="1017588" indent="-571500">
              <a:buFont typeface="Wingdings" pitchFamily="2" charset="2"/>
              <a:buChar char="v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serious.gameclassification.com/FR</a:t>
            </a:r>
            <a:r>
              <a:rPr lang="en-US" sz="3600" dirty="0">
                <a:latin typeface="Times New Roman" pitchFamily="18" charset="0"/>
                <a:cs typeface="Times New Roman" pitchFamily="18" charset="0"/>
                <a:sym typeface="Comic Sans MS" charset="0"/>
              </a:rPr>
              <a:t>/</a:t>
            </a:r>
            <a:endParaRPr lang="en-US" sz="3600" dirty="0" smtClean="0">
              <a:latin typeface="Times New Roman" pitchFamily="18" charset="0"/>
              <a:cs typeface="Times New Roman" pitchFamily="18" charset="0"/>
              <a:sym typeface="Comic Sans MS" charset="0"/>
            </a:endParaRPr>
          </a:p>
          <a:p>
            <a:pPr marL="1017588" indent="-571500">
              <a:buFont typeface="Wingdings" pitchFamily="2" charset="2"/>
              <a:buChar char="v"/>
            </a:pPr>
            <a:endParaRPr lang="en-US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23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3568" y="2924944"/>
            <a:ext cx="7772400" cy="1470025"/>
          </a:xfrm>
        </p:spPr>
        <p:txBody>
          <a:bodyPr/>
          <a:lstStyle/>
          <a:p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/>
              <a:t/>
            </a:r>
            <a:br>
              <a:rPr lang="fr-FR" sz="4400" dirty="0"/>
            </a:b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/>
              <a:t/>
            </a:r>
            <a:br>
              <a:rPr lang="fr-FR" sz="4400" dirty="0"/>
            </a:b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 smtClean="0"/>
              <a:t>Part II</a:t>
            </a:r>
            <a:br>
              <a:rPr lang="fr-FR" sz="4400" dirty="0" smtClean="0"/>
            </a:b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 smtClean="0"/>
              <a:t>Interactive System </a:t>
            </a:r>
            <a:br>
              <a:rPr lang="fr-FR" sz="4400" dirty="0" smtClean="0"/>
            </a:b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61735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Context</a:t>
            </a:r>
            <a:r>
              <a:rPr lang="fr-FR" u="sng" dirty="0" smtClean="0">
                <a:latin typeface="AR JULIAN" pitchFamily="2" charset="0"/>
              </a:rPr>
              <a:t> &amp; </a:t>
            </a:r>
            <a:r>
              <a:rPr lang="fr-FR" u="sng" dirty="0" err="1" smtClean="0">
                <a:latin typeface="AR JULIAN" pitchFamily="2" charset="0"/>
              </a:rPr>
              <a:t>problematics</a:t>
            </a:r>
            <a:r>
              <a:rPr lang="fr-FR" u="sng" dirty="0" smtClean="0">
                <a:latin typeface="AR JULIAN" pitchFamily="2" charset="0"/>
              </a:rPr>
              <a:t>  </a:t>
            </a:r>
            <a:r>
              <a:rPr lang="fr-FR" dirty="0" smtClean="0">
                <a:latin typeface="AR JULIAN" pitchFamily="2" charset="0"/>
              </a:rPr>
              <a:t/>
            </a:r>
            <a:br>
              <a:rPr lang="fr-FR" dirty="0" smtClean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>
                <a:latin typeface="AR JULIAN" pitchFamily="2" charset="0"/>
              </a:rPr>
              <a:t/>
            </a:r>
            <a:br>
              <a:rPr lang="fr-FR" dirty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endParaRPr lang="fr-FR" u="sng" dirty="0">
              <a:latin typeface="AR JULIAN" pitchFamily="2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628800"/>
            <a:ext cx="8280920" cy="1728192"/>
          </a:xfrm>
          <a:ln/>
        </p:spPr>
        <p:txBody>
          <a:bodyPr>
            <a:normAutofit/>
          </a:bodyPr>
          <a:lstStyle/>
          <a:p>
            <a:pPr marL="1017588" indent="-5715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Comic Sans MS" charset="0"/>
              </a:rPr>
              <a:t>Az@Game project</a:t>
            </a:r>
          </a:p>
          <a:p>
            <a:pPr marL="1017588" indent="-5715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Serious Games for seniors suffering from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Alzheimer's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disease</a:t>
            </a:r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Context</a:t>
            </a:r>
            <a:r>
              <a:rPr lang="fr-FR" u="sng" dirty="0" smtClean="0">
                <a:latin typeface="AR JULIAN" pitchFamily="2" charset="0"/>
              </a:rPr>
              <a:t> &amp; </a:t>
            </a:r>
            <a:r>
              <a:rPr lang="fr-FR" u="sng" dirty="0" err="1" smtClean="0">
                <a:latin typeface="AR JULIAN" pitchFamily="2" charset="0"/>
              </a:rPr>
              <a:t>problematics</a:t>
            </a:r>
            <a:r>
              <a:rPr lang="fr-FR" u="sng" dirty="0" smtClean="0">
                <a:latin typeface="AR JULIAN" pitchFamily="2" charset="0"/>
              </a:rPr>
              <a:t>  </a:t>
            </a:r>
            <a:r>
              <a:rPr lang="fr-FR" dirty="0" smtClean="0">
                <a:latin typeface="AR JULIAN" pitchFamily="2" charset="0"/>
              </a:rPr>
              <a:t/>
            </a:r>
            <a:br>
              <a:rPr lang="fr-FR" dirty="0" smtClean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>
                <a:latin typeface="AR JULIAN" pitchFamily="2" charset="0"/>
              </a:rPr>
              <a:t/>
            </a:r>
            <a:br>
              <a:rPr lang="fr-FR" dirty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endParaRPr lang="fr-FR" u="sng" dirty="0">
              <a:latin typeface="AR JULIAN" pitchFamily="2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628800"/>
            <a:ext cx="8280920" cy="1728192"/>
          </a:xfrm>
          <a:ln/>
        </p:spPr>
        <p:txBody>
          <a:bodyPr>
            <a:normAutofit/>
          </a:bodyPr>
          <a:lstStyle/>
          <a:p>
            <a:pPr marL="1017588" indent="-5715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Comic Sans MS" charset="0"/>
              </a:rPr>
              <a:t>Az@Game project</a:t>
            </a:r>
          </a:p>
          <a:p>
            <a:pPr marL="1017588" indent="-5715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Serious Games for seniors suffering from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Alzheimer's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disease</a:t>
            </a:r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Comic Sans MS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7544" y="3717032"/>
            <a:ext cx="8280920" cy="1728192"/>
          </a:xfrm>
          <a:prstGeom prst="rect">
            <a:avLst/>
          </a:prstGeom>
          <a:ln/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 spc="3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8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6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4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4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7588" indent="-5715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How to stimulate the patient to participate in a game round ?</a:t>
            </a:r>
          </a:p>
        </p:txBody>
      </p:sp>
    </p:spTree>
    <p:extLst>
      <p:ext uri="{BB962C8B-B14F-4D97-AF65-F5344CB8AC3E}">
        <p14:creationId xmlns:p14="http://schemas.microsoft.com/office/powerpoint/2010/main" val="86714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Context</a:t>
            </a:r>
            <a:r>
              <a:rPr lang="fr-FR" u="sng" dirty="0" smtClean="0">
                <a:latin typeface="AR JULIAN" pitchFamily="2" charset="0"/>
              </a:rPr>
              <a:t> &amp; </a:t>
            </a:r>
            <a:r>
              <a:rPr lang="fr-FR" u="sng" dirty="0" err="1" smtClean="0">
                <a:latin typeface="AR JULIAN" pitchFamily="2" charset="0"/>
              </a:rPr>
              <a:t>problematics</a:t>
            </a:r>
            <a:r>
              <a:rPr lang="fr-FR" u="sng" dirty="0" smtClean="0">
                <a:latin typeface="AR JULIAN" pitchFamily="2" charset="0"/>
              </a:rPr>
              <a:t>  </a:t>
            </a:r>
            <a:r>
              <a:rPr lang="fr-FR" dirty="0" smtClean="0">
                <a:latin typeface="AR JULIAN" pitchFamily="2" charset="0"/>
              </a:rPr>
              <a:t/>
            </a:r>
            <a:br>
              <a:rPr lang="fr-FR" dirty="0" smtClean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>
                <a:latin typeface="AR JULIAN" pitchFamily="2" charset="0"/>
              </a:rPr>
              <a:t/>
            </a:r>
            <a:br>
              <a:rPr lang="fr-FR" dirty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endParaRPr lang="fr-FR" u="sng" dirty="0">
              <a:latin typeface="AR JULIAN" pitchFamily="2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628800"/>
            <a:ext cx="8280920" cy="1728192"/>
          </a:xfrm>
          <a:ln/>
        </p:spPr>
        <p:txBody>
          <a:bodyPr>
            <a:normAutofit/>
          </a:bodyPr>
          <a:lstStyle/>
          <a:p>
            <a:pPr marL="1017588" indent="-5715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Comic Sans MS" charset="0"/>
              </a:rPr>
              <a:t>Az@Game project</a:t>
            </a:r>
          </a:p>
          <a:p>
            <a:pPr marL="1017588" indent="-5715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Serious Games for seniors suffering from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Alzheimer's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disease</a:t>
            </a:r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Comic Sans MS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7544" y="3717032"/>
            <a:ext cx="8280920" cy="1728192"/>
          </a:xfrm>
          <a:prstGeom prst="rect">
            <a:avLst/>
          </a:prstGeom>
          <a:ln/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kern="1200" spc="3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8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6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4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400" kern="1200" spc="3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7588" indent="-5715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How to stimulate the patient to participate in a game round ?</a:t>
            </a:r>
          </a:p>
          <a:p>
            <a:pPr marL="1017588" indent="-571500">
              <a:buFont typeface="Arial" pitchFamily="34" charset="0"/>
              <a:buChar char="•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How to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provide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 an assistance of use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during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 a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game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 session ?</a:t>
            </a:r>
            <a:endParaRPr lang="en-US" sz="2400" dirty="0">
              <a:latin typeface="Times New Roman" pitchFamily="18" charset="0"/>
              <a:cs typeface="Times New Roman" pitchFamily="18" charset="0"/>
              <a:sym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14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smtClean="0">
                <a:latin typeface="AR JULIAN" pitchFamily="2" charset="0"/>
              </a:rPr>
              <a:t>solution</a:t>
            </a:r>
            <a:endParaRPr lang="fr-FR" u="sng" dirty="0">
              <a:latin typeface="AR JULIAN" pitchFamily="2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49402"/>
            <a:ext cx="2971800" cy="1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80" y="2564904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63" y="4354080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84" y="6496833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09" y="4383458"/>
            <a:ext cx="285750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4290324"/>
            <a:ext cx="285750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91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smtClean="0">
                <a:latin typeface="AR JULIAN" pitchFamily="2" charset="0"/>
              </a:rPr>
              <a:t>solution</a:t>
            </a:r>
            <a:endParaRPr lang="fr-FR" u="sng" dirty="0">
              <a:latin typeface="AR JULIAN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45737"/>
            <a:ext cx="1264345" cy="225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49402"/>
            <a:ext cx="2971800" cy="1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80" y="2564904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63" y="4354080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84" y="6496833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09" y="4383458"/>
            <a:ext cx="285750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4290324"/>
            <a:ext cx="285750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24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3568" y="2924944"/>
            <a:ext cx="7772400" cy="1470025"/>
          </a:xfrm>
        </p:spPr>
        <p:txBody>
          <a:bodyPr/>
          <a:lstStyle/>
          <a:p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/>
              <a:t/>
            </a:r>
            <a:br>
              <a:rPr lang="fr-FR" sz="4400" dirty="0"/>
            </a:b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/>
              <a:t/>
            </a:r>
            <a:br>
              <a:rPr lang="fr-FR" sz="4400" dirty="0"/>
            </a:b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 smtClean="0"/>
              <a:t>Part I</a:t>
            </a:r>
            <a:br>
              <a:rPr lang="fr-FR" sz="4400" dirty="0" smtClean="0"/>
            </a:br>
            <a:r>
              <a:rPr lang="fr-FR" sz="4400" dirty="0" smtClean="0"/>
              <a:t/>
            </a:r>
            <a:br>
              <a:rPr lang="fr-FR" sz="4400" dirty="0" smtClean="0"/>
            </a:br>
            <a:r>
              <a:rPr lang="fr-FR" sz="4400" dirty="0" smtClean="0"/>
              <a:t>Serious Game </a:t>
            </a:r>
            <a:br>
              <a:rPr lang="fr-FR" sz="4400" dirty="0" smtClean="0"/>
            </a:b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54142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smtClean="0">
                <a:latin typeface="AR JULIAN" pitchFamily="2" charset="0"/>
              </a:rPr>
              <a:t>solution</a:t>
            </a:r>
            <a:endParaRPr lang="fr-FR" u="sng" dirty="0">
              <a:latin typeface="AR JULIAN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45737"/>
            <a:ext cx="1264345" cy="225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55" y="4437112"/>
            <a:ext cx="2757058" cy="214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026525" y="5960844"/>
            <a:ext cx="1660678" cy="340668"/>
          </a:xfrm>
          <a:prstGeom prst="rect">
            <a:avLst/>
          </a:prstGeom>
          <a:solidFill>
            <a:srgbClr val="FFFFFF">
              <a:alpha val="0"/>
            </a:srgbClr>
          </a:solid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Caméra RGB-D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49402"/>
            <a:ext cx="2971800" cy="1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80" y="2564904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63" y="4354080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84" y="6496833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09" y="4383458"/>
            <a:ext cx="285750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4290324"/>
            <a:ext cx="285750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AutoShape 4"/>
          <p:cNvSpPr>
            <a:spLocks noChangeArrowheads="1"/>
          </p:cNvSpPr>
          <p:nvPr/>
        </p:nvSpPr>
        <p:spPr bwMode="auto">
          <a:xfrm rot="11328877">
            <a:off x="4042585" y="5339896"/>
            <a:ext cx="1408683" cy="337183"/>
          </a:xfrm>
          <a:prstGeom prst="rightArrow">
            <a:avLst>
              <a:gd name="adj1" fmla="val 50000"/>
              <a:gd name="adj2" fmla="val 8978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015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smtClean="0">
                <a:latin typeface="AR JULIAN" pitchFamily="2" charset="0"/>
              </a:rPr>
              <a:t>solution</a:t>
            </a:r>
            <a:endParaRPr lang="fr-FR" u="sng" dirty="0">
              <a:latin typeface="AR JULIAN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45737"/>
            <a:ext cx="1264345" cy="225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55" y="4437112"/>
            <a:ext cx="2757058" cy="214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026525" y="5960844"/>
            <a:ext cx="1660678" cy="340668"/>
          </a:xfrm>
          <a:prstGeom prst="rect">
            <a:avLst/>
          </a:prstGeom>
          <a:solidFill>
            <a:srgbClr val="FFFFFF">
              <a:alpha val="0"/>
            </a:srgbClr>
          </a:solid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Caméra RGB-D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203625" y="3427258"/>
            <a:ext cx="1773391" cy="7920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List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Recognized</a:t>
            </a:r>
            <a:r>
              <a:rPr lang="fr-F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Events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49402"/>
            <a:ext cx="2971800" cy="1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80" y="2564904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63" y="4354080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84" y="6496833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09" y="4383458"/>
            <a:ext cx="285750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4290324"/>
            <a:ext cx="285750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AutoShape 4"/>
          <p:cNvSpPr>
            <a:spLocks noChangeArrowheads="1"/>
          </p:cNvSpPr>
          <p:nvPr/>
        </p:nvSpPr>
        <p:spPr bwMode="auto">
          <a:xfrm rot="11328877">
            <a:off x="4042585" y="5339896"/>
            <a:ext cx="1408683" cy="337183"/>
          </a:xfrm>
          <a:prstGeom prst="rightArrow">
            <a:avLst>
              <a:gd name="adj1" fmla="val 50000"/>
              <a:gd name="adj2" fmla="val 8978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98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smtClean="0">
                <a:latin typeface="AR JULIAN" pitchFamily="2" charset="0"/>
              </a:rPr>
              <a:t>solution</a:t>
            </a:r>
            <a:endParaRPr lang="fr-FR" u="sng" dirty="0">
              <a:latin typeface="AR JULIAN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45737"/>
            <a:ext cx="1264345" cy="225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55" y="4437112"/>
            <a:ext cx="2757058" cy="214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026525" y="5960844"/>
            <a:ext cx="1660678" cy="340668"/>
          </a:xfrm>
          <a:prstGeom prst="rect">
            <a:avLst/>
          </a:prstGeom>
          <a:solidFill>
            <a:srgbClr val="FFFFFF">
              <a:alpha val="0"/>
            </a:srgbClr>
          </a:solid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Caméra RGB-D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203625" y="3427258"/>
            <a:ext cx="1773391" cy="7920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List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Recognized</a:t>
            </a:r>
            <a:r>
              <a:rPr lang="fr-F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Events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158281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4"/>
          <p:cNvSpPr>
            <a:spLocks noChangeArrowheads="1"/>
          </p:cNvSpPr>
          <p:nvPr/>
        </p:nvSpPr>
        <p:spPr bwMode="auto">
          <a:xfrm rot="16200000">
            <a:off x="6547812" y="3791055"/>
            <a:ext cx="781050" cy="217488"/>
          </a:xfrm>
          <a:prstGeom prst="rightArrow">
            <a:avLst>
              <a:gd name="adj1" fmla="val 50000"/>
              <a:gd name="adj2" fmla="val 8978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 rot="9342755">
            <a:off x="4021119" y="3607377"/>
            <a:ext cx="1408683" cy="337183"/>
          </a:xfrm>
          <a:prstGeom prst="rightArrow">
            <a:avLst>
              <a:gd name="adj1" fmla="val 50000"/>
              <a:gd name="adj2" fmla="val 8978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819743" y="2989413"/>
            <a:ext cx="1575396" cy="323181"/>
          </a:xfrm>
          <a:prstGeom prst="rect">
            <a:avLst/>
          </a:prstGeom>
          <a:solidFill>
            <a:srgbClr val="FFFFFF">
              <a:alpha val="0"/>
            </a:srgbClr>
          </a:solid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Caméra RGB-D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49402"/>
            <a:ext cx="2971800" cy="1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2287"/>
            <a:ext cx="158506" cy="234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82287"/>
            <a:ext cx="285750" cy="234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80" y="2564904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2287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63" y="4354080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84" y="6496833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196" y="557064"/>
            <a:ext cx="285750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09" y="4383458"/>
            <a:ext cx="285750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4290324"/>
            <a:ext cx="285750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AutoShape 4"/>
          <p:cNvSpPr>
            <a:spLocks noChangeArrowheads="1"/>
          </p:cNvSpPr>
          <p:nvPr/>
        </p:nvSpPr>
        <p:spPr bwMode="auto">
          <a:xfrm rot="11328877">
            <a:off x="4042585" y="5339896"/>
            <a:ext cx="1408683" cy="337183"/>
          </a:xfrm>
          <a:prstGeom prst="rightArrow">
            <a:avLst>
              <a:gd name="adj1" fmla="val 50000"/>
              <a:gd name="adj2" fmla="val 8978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91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smtClean="0">
                <a:latin typeface="AR JULIAN" pitchFamily="2" charset="0"/>
              </a:rPr>
              <a:t>solution</a:t>
            </a:r>
            <a:endParaRPr lang="fr-FR" u="sng" dirty="0">
              <a:latin typeface="AR JULIAN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45737"/>
            <a:ext cx="1264345" cy="225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55" y="4437112"/>
            <a:ext cx="2757058" cy="214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026525" y="5960844"/>
            <a:ext cx="1660678" cy="340668"/>
          </a:xfrm>
          <a:prstGeom prst="rect">
            <a:avLst/>
          </a:prstGeom>
          <a:solidFill>
            <a:srgbClr val="FFFFFF">
              <a:alpha val="0"/>
            </a:srgbClr>
          </a:solid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Caméra RGB-D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203625" y="3427258"/>
            <a:ext cx="1773391" cy="7920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List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Recognized</a:t>
            </a:r>
            <a:r>
              <a:rPr lang="fr-F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Events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158281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90464"/>
            <a:ext cx="29718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4"/>
          <p:cNvSpPr>
            <a:spLocks noChangeArrowheads="1"/>
          </p:cNvSpPr>
          <p:nvPr/>
        </p:nvSpPr>
        <p:spPr bwMode="auto">
          <a:xfrm rot="16200000">
            <a:off x="6547812" y="3791055"/>
            <a:ext cx="781050" cy="217488"/>
          </a:xfrm>
          <a:prstGeom prst="rightArrow">
            <a:avLst>
              <a:gd name="adj1" fmla="val 50000"/>
              <a:gd name="adj2" fmla="val 8978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 rot="9342755">
            <a:off x="4021119" y="3607377"/>
            <a:ext cx="1408683" cy="337183"/>
          </a:xfrm>
          <a:prstGeom prst="rightArrow">
            <a:avLst>
              <a:gd name="adj1" fmla="val 50000"/>
              <a:gd name="adj2" fmla="val 8978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819743" y="2989413"/>
            <a:ext cx="1575396" cy="323181"/>
          </a:xfrm>
          <a:prstGeom prst="rect">
            <a:avLst/>
          </a:prstGeom>
          <a:solidFill>
            <a:srgbClr val="FFFFFF">
              <a:alpha val="0"/>
            </a:srgbClr>
          </a:solid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Caméra RGB-D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49402"/>
            <a:ext cx="2971800" cy="1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285750" cy="226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928" y="980728"/>
            <a:ext cx="285750" cy="21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42" y="980727"/>
            <a:ext cx="2967461" cy="22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2287"/>
            <a:ext cx="158506" cy="234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82287"/>
            <a:ext cx="285750" cy="234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328" y="980728"/>
            <a:ext cx="142875" cy="242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80" y="2564904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2287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63" y="4354080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84" y="6496833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196" y="557064"/>
            <a:ext cx="285750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09" y="4383458"/>
            <a:ext cx="285750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4290324"/>
            <a:ext cx="285750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AutoShape 4"/>
          <p:cNvSpPr>
            <a:spLocks noChangeArrowheads="1"/>
          </p:cNvSpPr>
          <p:nvPr/>
        </p:nvSpPr>
        <p:spPr bwMode="auto">
          <a:xfrm rot="11328877">
            <a:off x="4042585" y="5339896"/>
            <a:ext cx="1408683" cy="337183"/>
          </a:xfrm>
          <a:prstGeom prst="rightArrow">
            <a:avLst>
              <a:gd name="adj1" fmla="val 50000"/>
              <a:gd name="adj2" fmla="val 8978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96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smtClean="0">
                <a:latin typeface="AR JULIAN" pitchFamily="2" charset="0"/>
              </a:rPr>
              <a:t>solution</a:t>
            </a:r>
            <a:endParaRPr lang="fr-FR" u="sng" dirty="0">
              <a:latin typeface="AR JULIAN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45737"/>
            <a:ext cx="1264345" cy="225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955" y="4437112"/>
            <a:ext cx="2757058" cy="214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026525" y="5960844"/>
            <a:ext cx="1660678" cy="340668"/>
          </a:xfrm>
          <a:prstGeom prst="rect">
            <a:avLst/>
          </a:prstGeom>
          <a:solidFill>
            <a:srgbClr val="FFFFFF">
              <a:alpha val="0"/>
            </a:srgbClr>
          </a:solid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Caméra RGB-D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203625" y="3427258"/>
            <a:ext cx="1773391" cy="7920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List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Recognized</a:t>
            </a:r>
            <a:r>
              <a:rPr lang="fr-FR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Events</a:t>
            </a: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158281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90464"/>
            <a:ext cx="29718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4"/>
          <p:cNvSpPr>
            <a:spLocks noChangeArrowheads="1"/>
          </p:cNvSpPr>
          <p:nvPr/>
        </p:nvSpPr>
        <p:spPr bwMode="auto">
          <a:xfrm rot="16200000">
            <a:off x="6547812" y="3791055"/>
            <a:ext cx="781050" cy="217488"/>
          </a:xfrm>
          <a:prstGeom prst="rightArrow">
            <a:avLst>
              <a:gd name="adj1" fmla="val 50000"/>
              <a:gd name="adj2" fmla="val 8978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 rot="9342755">
            <a:off x="4021119" y="3607377"/>
            <a:ext cx="1408683" cy="337183"/>
          </a:xfrm>
          <a:prstGeom prst="rightArrow">
            <a:avLst>
              <a:gd name="adj1" fmla="val 50000"/>
              <a:gd name="adj2" fmla="val 8978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819743" y="2989413"/>
            <a:ext cx="1575396" cy="323181"/>
          </a:xfrm>
          <a:prstGeom prst="rect">
            <a:avLst/>
          </a:prstGeom>
          <a:solidFill>
            <a:srgbClr val="FFFFFF">
              <a:alpha val="0"/>
            </a:srgbClr>
          </a:solid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Caméra RGB-D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49402"/>
            <a:ext cx="2971800" cy="1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285750" cy="226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928" y="980728"/>
            <a:ext cx="285750" cy="21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42" y="980727"/>
            <a:ext cx="2967461" cy="22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2287"/>
            <a:ext cx="158506" cy="234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82287"/>
            <a:ext cx="285750" cy="234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328" y="980728"/>
            <a:ext cx="142875" cy="242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80" y="2564904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2287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63" y="4354080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84" y="6496833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196" y="557064"/>
            <a:ext cx="285750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09" y="4383458"/>
            <a:ext cx="285750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4290324"/>
            <a:ext cx="285750" cy="232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>
            <a:stCxn id="25" idx="0"/>
          </p:cNvCxnSpPr>
          <p:nvPr/>
        </p:nvCxnSpPr>
        <p:spPr>
          <a:xfrm>
            <a:off x="6090584" y="4383458"/>
            <a:ext cx="2910541" cy="2682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5" idx="0"/>
          </p:cNvCxnSpPr>
          <p:nvPr/>
        </p:nvCxnSpPr>
        <p:spPr>
          <a:xfrm>
            <a:off x="6090584" y="4383458"/>
            <a:ext cx="0" cy="219640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23" idx="3"/>
          </p:cNvCxnSpPr>
          <p:nvPr/>
        </p:nvCxnSpPr>
        <p:spPr>
          <a:xfrm>
            <a:off x="6090584" y="6579865"/>
            <a:ext cx="29718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26" idx="2"/>
          </p:cNvCxnSpPr>
          <p:nvPr/>
        </p:nvCxnSpPr>
        <p:spPr>
          <a:xfrm>
            <a:off x="9001125" y="4437112"/>
            <a:ext cx="0" cy="217951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427982" y="2856541"/>
            <a:ext cx="3707459" cy="2682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899592" y="3398552"/>
            <a:ext cx="3528390" cy="325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908031" y="953900"/>
            <a:ext cx="0" cy="244465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135441" y="382287"/>
            <a:ext cx="0" cy="250108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427982" y="355460"/>
            <a:ext cx="3693026" cy="2682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99592" y="953900"/>
            <a:ext cx="3528390" cy="2682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427982" y="355460"/>
            <a:ext cx="0" cy="62526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427982" y="2883368"/>
            <a:ext cx="0" cy="51843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AutoShape 4"/>
          <p:cNvSpPr>
            <a:spLocks noChangeArrowheads="1"/>
          </p:cNvSpPr>
          <p:nvPr/>
        </p:nvSpPr>
        <p:spPr bwMode="auto">
          <a:xfrm rot="11328877">
            <a:off x="4042585" y="5339896"/>
            <a:ext cx="1408683" cy="337183"/>
          </a:xfrm>
          <a:prstGeom prst="rightArrow">
            <a:avLst>
              <a:gd name="adj1" fmla="val 50000"/>
              <a:gd name="adj2" fmla="val 8978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91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Details</a:t>
            </a:r>
            <a:endParaRPr lang="fr-FR" u="sng" dirty="0">
              <a:latin typeface="AR JULIAN" pitchFamily="2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49402"/>
            <a:ext cx="2971800" cy="1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80" y="2564904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63" y="4354080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56083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69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Details</a:t>
            </a:r>
            <a:endParaRPr lang="fr-FR" u="sng" dirty="0">
              <a:latin typeface="AR JULIAN" pitchFamily="2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49402"/>
            <a:ext cx="2971800" cy="1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80" y="2564904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63" y="4354080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41018"/>
            <a:ext cx="7869214" cy="479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14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Details</a:t>
            </a:r>
            <a:endParaRPr lang="fr-FR" u="sng" dirty="0">
              <a:latin typeface="AR JULIAN" pitchFamily="2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49402"/>
            <a:ext cx="2971800" cy="1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80" y="2564904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63" y="4354080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ava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2" y="1772816"/>
            <a:ext cx="7362395" cy="413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6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Details</a:t>
            </a:r>
            <a:endParaRPr lang="fr-FR" u="sng" dirty="0">
              <a:latin typeface="AR JULIAN" pitchFamily="2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49402"/>
            <a:ext cx="2971800" cy="1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80" y="2564904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63" y="4354080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Un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0891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91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smtClean="0">
                <a:latin typeface="AR JULIAN" pitchFamily="2" charset="0"/>
              </a:rPr>
              <a:t>Future Works</a:t>
            </a:r>
            <a:endParaRPr lang="fr-FR" u="sng" dirty="0">
              <a:latin typeface="AR JULIAN" pitchFamily="2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49402"/>
            <a:ext cx="2971800" cy="1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80" y="2564904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63" y="4354080"/>
            <a:ext cx="2971800" cy="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628800"/>
            <a:ext cx="8280920" cy="1728192"/>
          </a:xfrm>
          <a:ln/>
        </p:spPr>
        <p:txBody>
          <a:bodyPr>
            <a:normAutofit fontScale="92500" lnSpcReduction="20000"/>
          </a:bodyPr>
          <a:lstStyle/>
          <a:p>
            <a:pPr marL="1017588" indent="-571500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Comic Sans MS" charset="0"/>
              </a:rPr>
              <a:t>Integrate an identification module</a:t>
            </a:r>
          </a:p>
          <a:p>
            <a:pPr marL="1017588" indent="-571500">
              <a:buFont typeface="Arial" pitchFamily="34" charset="0"/>
              <a:buChar char="•"/>
            </a:pPr>
            <a:endParaRPr lang="en-US" sz="2400" dirty="0">
              <a:latin typeface="Times New Roman" pitchFamily="18" charset="0"/>
              <a:cs typeface="Times New Roman" pitchFamily="18" charset="0"/>
              <a:sym typeface="Comic Sans MS" charset="0"/>
            </a:endParaRPr>
          </a:p>
          <a:p>
            <a:pPr marL="1017588" indent="-571500">
              <a:buFont typeface="Arial" pitchFamily="34" charset="0"/>
              <a:buChar char="•"/>
            </a:pPr>
            <a:endParaRPr lang="en-US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Comic Sans MS" charset="0"/>
            </a:endParaRPr>
          </a:p>
          <a:p>
            <a:pPr marL="1017588" indent="-571500">
              <a:buFont typeface="Arial" pitchFamily="34" charset="0"/>
              <a:buChar char="•"/>
            </a:pPr>
            <a:r>
              <a:rPr lang="fr-FR" sz="2600" dirty="0" err="1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Integrate</a:t>
            </a:r>
            <a:r>
              <a:rPr lang="fr-FR" sz="2600" dirty="0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 a module of motion </a:t>
            </a:r>
            <a:r>
              <a:rPr lang="fr-FR" sz="2600" dirty="0" err="1" smtClean="0">
                <a:latin typeface="Times New Roman" pitchFamily="18" charset="0"/>
                <a:cs typeface="Times New Roman" pitchFamily="18" charset="0"/>
                <a:sym typeface="Comic Sans MS" charset="0"/>
              </a:rPr>
              <a:t>detection</a:t>
            </a:r>
            <a:endParaRPr lang="en-US" sz="2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4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Definition</a:t>
            </a:r>
            <a:r>
              <a:rPr lang="fr-FR" dirty="0" smtClean="0">
                <a:latin typeface="AR JULIAN" pitchFamily="2" charset="0"/>
              </a:rPr>
              <a:t> 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>
                <a:latin typeface="AR JULIAN" pitchFamily="2" charset="0"/>
              </a:rPr>
              <a:t/>
            </a:r>
            <a:br>
              <a:rPr lang="fr-FR" dirty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r>
              <a:rPr lang="fr-FR" dirty="0" err="1" smtClean="0">
                <a:latin typeface="AR JULIAN" pitchFamily="2" charset="0"/>
              </a:rPr>
              <a:t>What</a:t>
            </a:r>
            <a:r>
              <a:rPr lang="fr-FR" dirty="0" smtClean="0">
                <a:latin typeface="AR JULIAN" pitchFamily="2" charset="0"/>
              </a:rPr>
              <a:t> </a:t>
            </a:r>
            <a:r>
              <a:rPr lang="fr-FR" dirty="0" err="1" smtClean="0">
                <a:latin typeface="AR JULIAN" pitchFamily="2" charset="0"/>
              </a:rPr>
              <a:t>is</a:t>
            </a:r>
            <a:r>
              <a:rPr lang="fr-FR" dirty="0" smtClean="0">
                <a:latin typeface="AR JULIAN" pitchFamily="2" charset="0"/>
              </a:rPr>
              <a:t> a Serious Game (SG) ?</a:t>
            </a:r>
            <a:endParaRPr lang="fr-FR" u="sng" dirty="0">
              <a:latin typeface="AR JULI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46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Definition</a:t>
            </a:r>
            <a:r>
              <a:rPr lang="fr-FR" dirty="0" smtClean="0">
                <a:latin typeface="AR JULIAN" pitchFamily="2" charset="0"/>
              </a:rPr>
              <a:t> 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>
                <a:latin typeface="AR JULIAN" pitchFamily="2" charset="0"/>
              </a:rPr>
              <a:t/>
            </a:r>
            <a:br>
              <a:rPr lang="fr-FR" dirty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r>
              <a:rPr lang="fr-FR" dirty="0" err="1" smtClean="0">
                <a:latin typeface="AR JULIAN" pitchFamily="2" charset="0"/>
              </a:rPr>
              <a:t>What</a:t>
            </a:r>
            <a:r>
              <a:rPr lang="fr-FR" dirty="0" smtClean="0">
                <a:latin typeface="AR JULIAN" pitchFamily="2" charset="0"/>
              </a:rPr>
              <a:t> </a:t>
            </a:r>
            <a:r>
              <a:rPr lang="fr-FR" dirty="0" err="1" smtClean="0">
                <a:latin typeface="AR JULIAN" pitchFamily="2" charset="0"/>
              </a:rPr>
              <a:t>is</a:t>
            </a:r>
            <a:r>
              <a:rPr lang="fr-FR" dirty="0" smtClean="0">
                <a:latin typeface="AR JULIAN" pitchFamily="2" charset="0"/>
              </a:rPr>
              <a:t> a Serious Game (SG) ?</a:t>
            </a:r>
            <a:endParaRPr lang="fr-FR" u="sng" dirty="0">
              <a:latin typeface="AR JULIAN" pitchFamily="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95536" y="3789040"/>
            <a:ext cx="8424936" cy="1500187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SG  =  </a:t>
            </a:r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game designed for a </a:t>
            </a:r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primary purpose </a:t>
            </a:r>
            <a:r>
              <a:rPr lang="en-US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other than pure entertainment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1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Definition</a:t>
            </a:r>
            <a:r>
              <a:rPr lang="fr-FR" dirty="0" smtClean="0">
                <a:latin typeface="AR JULIAN" pitchFamily="2" charset="0"/>
              </a:rPr>
              <a:t> 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r>
              <a:rPr lang="fr-FR" dirty="0">
                <a:latin typeface="AR JULIAN" pitchFamily="2" charset="0"/>
              </a:rPr>
              <a:t/>
            </a:r>
            <a:br>
              <a:rPr lang="fr-FR" dirty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r>
              <a:rPr lang="fr-FR" dirty="0" err="1" smtClean="0">
                <a:latin typeface="AR JULIAN" pitchFamily="2" charset="0"/>
              </a:rPr>
              <a:t>What</a:t>
            </a:r>
            <a:r>
              <a:rPr lang="fr-FR" dirty="0" smtClean="0">
                <a:latin typeface="AR JULIAN" pitchFamily="2" charset="0"/>
              </a:rPr>
              <a:t> </a:t>
            </a:r>
            <a:r>
              <a:rPr lang="fr-FR" dirty="0" err="1" smtClean="0">
                <a:latin typeface="AR JULIAN" pitchFamily="2" charset="0"/>
              </a:rPr>
              <a:t>is</a:t>
            </a:r>
            <a:r>
              <a:rPr lang="fr-FR" dirty="0" smtClean="0">
                <a:latin typeface="AR JULIAN" pitchFamily="2" charset="0"/>
              </a:rPr>
              <a:t> a Serious Game (SG) ?</a:t>
            </a:r>
            <a:endParaRPr lang="fr-FR" u="sng" dirty="0">
              <a:latin typeface="AR JULIAN" pitchFamily="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8424936" cy="1500187"/>
          </a:xfrm>
        </p:spPr>
        <p:txBody>
          <a:bodyPr>
            <a:normAutofit/>
          </a:bodyPr>
          <a:lstStyle/>
          <a:p>
            <a:r>
              <a:rPr lang="fr-FR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SG  =  </a:t>
            </a:r>
            <a:r>
              <a:rPr lang="en-US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6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game designed for a </a:t>
            </a:r>
            <a:r>
              <a:rPr lang="en-US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primary purpose </a:t>
            </a:r>
            <a:r>
              <a:rPr lang="en-US" sz="26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other than pure entertainment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82573" y="2636912"/>
            <a:ext cx="8496944" cy="10801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>
                <a:latin typeface="AR JULIAN" pitchFamily="2" charset="0"/>
              </a:rPr>
              <a:t>	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r>
              <a:rPr lang="fr-FR" dirty="0" err="1" smtClean="0">
                <a:latin typeface="AR JULIAN" pitchFamily="2" charset="0"/>
              </a:rPr>
              <a:t>What</a:t>
            </a:r>
            <a:r>
              <a:rPr lang="fr-FR" dirty="0" smtClean="0">
                <a:latin typeface="AR JULIAN" pitchFamily="2" charset="0"/>
              </a:rPr>
              <a:t> </a:t>
            </a:r>
            <a:r>
              <a:rPr lang="fr-FR" dirty="0" err="1" smtClean="0">
                <a:latin typeface="AR JULIAN" pitchFamily="2" charset="0"/>
              </a:rPr>
              <a:t>is</a:t>
            </a:r>
            <a:r>
              <a:rPr lang="fr-FR" dirty="0" smtClean="0">
                <a:latin typeface="AR JULIAN" pitchFamily="2" charset="0"/>
              </a:rPr>
              <a:t> a Game ?</a:t>
            </a:r>
            <a:endParaRPr lang="fr-FR" u="sng" dirty="0">
              <a:latin typeface="AR JULI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0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Definition</a:t>
            </a:r>
            <a:r>
              <a:rPr lang="fr-FR" dirty="0" smtClean="0">
                <a:latin typeface="AR JULIAN" pitchFamily="2" charset="0"/>
              </a:rPr>
              <a:t> 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r>
              <a:rPr lang="fr-FR" dirty="0">
                <a:latin typeface="AR JULIAN" pitchFamily="2" charset="0"/>
              </a:rPr>
              <a:t/>
            </a:r>
            <a:br>
              <a:rPr lang="fr-FR" dirty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r>
              <a:rPr lang="fr-FR" dirty="0" err="1" smtClean="0">
                <a:latin typeface="AR JULIAN" pitchFamily="2" charset="0"/>
              </a:rPr>
              <a:t>What</a:t>
            </a:r>
            <a:r>
              <a:rPr lang="fr-FR" dirty="0" smtClean="0">
                <a:latin typeface="AR JULIAN" pitchFamily="2" charset="0"/>
              </a:rPr>
              <a:t> </a:t>
            </a:r>
            <a:r>
              <a:rPr lang="fr-FR" dirty="0" err="1" smtClean="0">
                <a:latin typeface="AR JULIAN" pitchFamily="2" charset="0"/>
              </a:rPr>
              <a:t>is</a:t>
            </a:r>
            <a:r>
              <a:rPr lang="fr-FR" dirty="0" smtClean="0">
                <a:latin typeface="AR JULIAN" pitchFamily="2" charset="0"/>
              </a:rPr>
              <a:t> a Serious Game (SG) ?</a:t>
            </a:r>
            <a:endParaRPr lang="fr-FR" u="sng" dirty="0">
              <a:latin typeface="AR JULIAN" pitchFamily="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8424936" cy="1500187"/>
          </a:xfrm>
        </p:spPr>
        <p:txBody>
          <a:bodyPr>
            <a:normAutofit/>
          </a:bodyPr>
          <a:lstStyle/>
          <a:p>
            <a:r>
              <a:rPr lang="fr-FR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SG  =  </a:t>
            </a:r>
            <a:r>
              <a:rPr lang="en-US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6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game designed for a </a:t>
            </a:r>
            <a:r>
              <a:rPr lang="en-US" sz="2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primary purpose </a:t>
            </a:r>
            <a:r>
              <a:rPr lang="en-US" sz="26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other than pure entertainment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82573" y="2636912"/>
            <a:ext cx="8496944" cy="10801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i="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>
                <a:latin typeface="AR JULIAN" pitchFamily="2" charset="0"/>
              </a:rPr>
              <a:t>	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r>
              <a:rPr lang="fr-FR" dirty="0" err="1" smtClean="0">
                <a:latin typeface="AR JULIAN" pitchFamily="2" charset="0"/>
              </a:rPr>
              <a:t>What</a:t>
            </a:r>
            <a:r>
              <a:rPr lang="fr-FR" dirty="0" smtClean="0">
                <a:latin typeface="AR JULIAN" pitchFamily="2" charset="0"/>
              </a:rPr>
              <a:t> </a:t>
            </a:r>
            <a:r>
              <a:rPr lang="fr-FR" dirty="0" err="1" smtClean="0">
                <a:latin typeface="AR JULIAN" pitchFamily="2" charset="0"/>
              </a:rPr>
              <a:t>is</a:t>
            </a:r>
            <a:r>
              <a:rPr lang="fr-FR" dirty="0" smtClean="0">
                <a:latin typeface="AR JULIAN" pitchFamily="2" charset="0"/>
              </a:rPr>
              <a:t> a Game ?</a:t>
            </a:r>
            <a:endParaRPr lang="fr-FR" u="sng" dirty="0">
              <a:latin typeface="AR JULIAN" pitchFamily="2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843808" y="4653136"/>
            <a:ext cx="2435309" cy="1152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Activity</a:t>
            </a:r>
            <a:endParaRPr lang="fr-F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0112" y="402440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Arial Black" pitchFamily="34" charset="0"/>
              </a:rPr>
              <a:t>Rules</a:t>
            </a:r>
            <a:endParaRPr lang="fr-FR" dirty="0"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7646" y="6021288"/>
            <a:ext cx="188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Arial Black" pitchFamily="34" charset="0"/>
              </a:rPr>
              <a:t>Environment</a:t>
            </a:r>
            <a:endParaRPr lang="fr-FR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48264" y="504453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ial Black" pitchFamily="34" charset="0"/>
              </a:rPr>
              <a:t>Goal</a:t>
            </a:r>
            <a:endParaRPr lang="fr-FR" sz="2400" dirty="0">
              <a:latin typeface="Arial Black" pitchFamily="34" charset="0"/>
            </a:endParaRPr>
          </a:p>
        </p:txBody>
      </p:sp>
      <p:cxnSp>
        <p:nvCxnSpPr>
          <p:cNvPr id="12" name="Straight Arrow Connector 11"/>
          <p:cNvCxnSpPr>
            <a:stCxn id="2" idx="6"/>
          </p:cNvCxnSpPr>
          <p:nvPr/>
        </p:nvCxnSpPr>
        <p:spPr>
          <a:xfrm>
            <a:off x="5279117" y="5229200"/>
            <a:ext cx="15971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7" idx="1"/>
          </p:cNvCxnSpPr>
          <p:nvPr/>
        </p:nvCxnSpPr>
        <p:spPr>
          <a:xfrm>
            <a:off x="4846266" y="5661248"/>
            <a:ext cx="871380" cy="5447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" idx="7"/>
          </p:cNvCxnSpPr>
          <p:nvPr/>
        </p:nvCxnSpPr>
        <p:spPr>
          <a:xfrm flipV="1">
            <a:off x="4922474" y="4393735"/>
            <a:ext cx="657638" cy="4281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7544" y="5044534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Arial Black" pitchFamily="34" charset="0"/>
              </a:rPr>
              <a:t>Game    =</a:t>
            </a:r>
            <a:endParaRPr lang="fr-FR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80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ExampleS</a:t>
            </a:r>
            <a:r>
              <a:rPr lang="fr-FR" dirty="0" smtClean="0">
                <a:latin typeface="AR JULIAN" pitchFamily="2" charset="0"/>
              </a:rPr>
              <a:t/>
            </a:r>
            <a:br>
              <a:rPr lang="fr-FR" dirty="0" smtClean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>
                <a:latin typeface="AR JULIAN" pitchFamily="2" charset="0"/>
              </a:rPr>
              <a:t/>
            </a:r>
            <a:br>
              <a:rPr lang="fr-FR" dirty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endParaRPr lang="fr-FR" u="sng" dirty="0">
              <a:latin typeface="AR JULIAN" pitchFamily="2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055110"/>
            <a:ext cx="5940152" cy="4750154"/>
          </a:xfrm>
          <a:ln/>
        </p:spPr>
        <p:txBody>
          <a:bodyPr>
            <a:normAutofit lnSpcReduction="10000"/>
          </a:bodyPr>
          <a:lstStyle/>
          <a:p>
            <a:pPr marL="446088"/>
            <a:r>
              <a:rPr lang="en-US" sz="4100" dirty="0">
                <a:solidFill>
                  <a:schemeClr val="tx2"/>
                </a:solidFill>
                <a:latin typeface="Times New Roman" pitchFamily="18" charset="0"/>
                <a:ea typeface="Comic Sans MS" charset="0"/>
                <a:cs typeface="Times New Roman" pitchFamily="18" charset="0"/>
                <a:sym typeface="Comic Sans MS" charset="0"/>
              </a:rPr>
              <a:t>America’s </a:t>
            </a:r>
            <a:r>
              <a:rPr lang="en-US" sz="4100" dirty="0" smtClean="0">
                <a:solidFill>
                  <a:schemeClr val="tx2"/>
                </a:solidFill>
                <a:latin typeface="Times New Roman" pitchFamily="18" charset="0"/>
                <a:ea typeface="Comic Sans MS" charset="0"/>
                <a:cs typeface="Times New Roman" pitchFamily="18" charset="0"/>
                <a:sym typeface="Comic Sans MS" charset="0"/>
              </a:rPr>
              <a:t>Army</a:t>
            </a:r>
          </a:p>
          <a:p>
            <a:pPr marL="903288" lvl="1"/>
            <a:endParaRPr lang="en-US" sz="4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Comic Sans MS" charset="0"/>
            </a:endParaRPr>
          </a:p>
          <a:p>
            <a:pPr marL="971550">
              <a:buFont typeface="Comic Sans MS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Comic Sans MS" charset="0"/>
                <a:cs typeface="Times New Roman" pitchFamily="18" charset="0"/>
                <a:sym typeface="Comic Sans MS" charset="0"/>
              </a:rPr>
              <a:t>Domain : Defense</a:t>
            </a:r>
          </a:p>
          <a:p>
            <a:pPr marL="1428750" lvl="1">
              <a:buFont typeface="Comic Sans MS" charset="0"/>
              <a:buChar char="•"/>
            </a:pPr>
            <a:endParaRPr lang="en-US" sz="3300" dirty="0" smtClean="0">
              <a:solidFill>
                <a:schemeClr val="tx1"/>
              </a:solidFill>
              <a:latin typeface="Times New Roman" pitchFamily="18" charset="0"/>
              <a:ea typeface="Comic Sans MS" charset="0"/>
              <a:cs typeface="Times New Roman" pitchFamily="18" charset="0"/>
              <a:sym typeface="Comic Sans MS" charset="0"/>
            </a:endParaRPr>
          </a:p>
          <a:p>
            <a:pPr marL="971550">
              <a:buFont typeface="Comic Sans MS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omic Sans MS" charset="0"/>
              </a:rPr>
              <a:t>Goal : Communication</a:t>
            </a:r>
          </a:p>
          <a:p>
            <a:pPr marL="971550">
              <a:buFont typeface="Comic Sans MS" charset="0"/>
              <a:buChar char="•"/>
            </a:pPr>
            <a:endParaRPr lang="en-US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Comic Sans MS" charset="0"/>
            </a:endParaRPr>
          </a:p>
          <a:p>
            <a:pPr marL="971550">
              <a:buFont typeface="Comic Sans MS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omic Sans MS" charset="0"/>
              </a:rPr>
              <a:t>Type : 3D,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omic Sans MS" charset="0"/>
              </a:rPr>
              <a:t>muti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omic Sans MS" charset="0"/>
              </a:rPr>
              <a:t>-player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Comic Sans MS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24944"/>
            <a:ext cx="280831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66" y="5085184"/>
            <a:ext cx="2240698" cy="151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58116"/>
            <a:ext cx="2466802" cy="18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93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ExampleS</a:t>
            </a:r>
            <a:r>
              <a:rPr lang="fr-FR" dirty="0" smtClean="0">
                <a:latin typeface="AR JULIAN" pitchFamily="2" charset="0"/>
              </a:rPr>
              <a:t/>
            </a:r>
            <a:br>
              <a:rPr lang="fr-FR" dirty="0" smtClean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>
                <a:latin typeface="AR JULIAN" pitchFamily="2" charset="0"/>
              </a:rPr>
              <a:t/>
            </a:r>
            <a:br>
              <a:rPr lang="fr-FR" dirty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endParaRPr lang="fr-FR" u="sng" dirty="0">
              <a:latin typeface="AR JULIAN" pitchFamily="2" charset="0"/>
            </a:endParaRPr>
          </a:p>
        </p:txBody>
      </p:sp>
      <p:pic>
        <p:nvPicPr>
          <p:cNvPr id="8" name="America's Army_ Proving Grounds Game Trai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231567"/>
            <a:ext cx="8712968" cy="52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188639"/>
            <a:ext cx="8496944" cy="1296145"/>
          </a:xfrm>
        </p:spPr>
        <p:txBody>
          <a:bodyPr/>
          <a:lstStyle/>
          <a:p>
            <a:r>
              <a:rPr lang="fr-FR" u="sng" dirty="0" err="1" smtClean="0">
                <a:latin typeface="AR JULIAN" pitchFamily="2" charset="0"/>
              </a:rPr>
              <a:t>ExampleS</a:t>
            </a:r>
            <a:r>
              <a:rPr lang="fr-FR" dirty="0" smtClean="0">
                <a:latin typeface="AR JULIAN" pitchFamily="2" charset="0"/>
              </a:rPr>
              <a:t/>
            </a:r>
            <a:br>
              <a:rPr lang="fr-FR" dirty="0" smtClean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br>
              <a:rPr lang="fr-FR" dirty="0" smtClean="0">
                <a:latin typeface="AR JULIAN" pitchFamily="2" charset="0"/>
              </a:rPr>
            </a:br>
            <a:r>
              <a:rPr lang="fr-FR" dirty="0">
                <a:latin typeface="AR JULIAN" pitchFamily="2" charset="0"/>
              </a:rPr>
              <a:t/>
            </a:r>
            <a:br>
              <a:rPr lang="fr-FR" dirty="0">
                <a:latin typeface="AR JULIAN" pitchFamily="2" charset="0"/>
              </a:rPr>
            </a:br>
            <a:r>
              <a:rPr lang="fr-FR" dirty="0" smtClean="0">
                <a:latin typeface="AR JULIAN" pitchFamily="2" charset="0"/>
              </a:rPr>
              <a:t>	</a:t>
            </a:r>
            <a:endParaRPr lang="fr-FR" u="sng" dirty="0">
              <a:latin typeface="AR JULIAN" pitchFamily="2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31163"/>
            <a:ext cx="5940152" cy="4176464"/>
          </a:xfrm>
          <a:ln/>
        </p:spPr>
        <p:txBody>
          <a:bodyPr>
            <a:normAutofit fontScale="77500" lnSpcReduction="20000"/>
          </a:bodyPr>
          <a:lstStyle/>
          <a:p>
            <a:pPr marL="446088"/>
            <a:r>
              <a:rPr lang="en-US" sz="5200" dirty="0" smtClean="0">
                <a:solidFill>
                  <a:schemeClr val="tx2"/>
                </a:solidFill>
                <a:latin typeface="Times New Roman" pitchFamily="18" charset="0"/>
                <a:ea typeface="Comic Sans MS" charset="0"/>
                <a:cs typeface="Times New Roman" pitchFamily="18" charset="0"/>
                <a:sym typeface="Comic Sans MS" charset="0"/>
              </a:rPr>
              <a:t>Renault Academy</a:t>
            </a:r>
          </a:p>
          <a:p>
            <a:pPr marL="903288" lvl="1"/>
            <a:endParaRPr lang="en-US" sz="4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Comic Sans MS" charset="0"/>
            </a:endParaRPr>
          </a:p>
          <a:p>
            <a:pPr marL="971550">
              <a:buFont typeface="Comic Sans MS" charset="0"/>
              <a:buChar char="•"/>
            </a:pPr>
            <a:r>
              <a:rPr lang="en-US" sz="4100" dirty="0" smtClean="0">
                <a:solidFill>
                  <a:schemeClr val="tx1"/>
                </a:solidFill>
                <a:latin typeface="Times New Roman" pitchFamily="18" charset="0"/>
                <a:ea typeface="Comic Sans MS" charset="0"/>
                <a:cs typeface="Times New Roman" pitchFamily="18" charset="0"/>
                <a:sym typeface="Comic Sans MS" charset="0"/>
              </a:rPr>
              <a:t>Domain : Formation</a:t>
            </a:r>
          </a:p>
          <a:p>
            <a:pPr marL="1428750" lvl="1">
              <a:buFont typeface="Comic Sans MS" charset="0"/>
              <a:buChar char="•"/>
            </a:pPr>
            <a:endParaRPr lang="en-US" sz="4100" dirty="0" smtClean="0">
              <a:solidFill>
                <a:schemeClr val="tx1"/>
              </a:solidFill>
              <a:latin typeface="Times New Roman" pitchFamily="18" charset="0"/>
              <a:ea typeface="Comic Sans MS" charset="0"/>
              <a:cs typeface="Times New Roman" pitchFamily="18" charset="0"/>
              <a:sym typeface="Comic Sans MS" charset="0"/>
            </a:endParaRPr>
          </a:p>
          <a:p>
            <a:pPr marL="971550">
              <a:buFont typeface="Comic Sans MS" charset="0"/>
              <a:buChar char="•"/>
            </a:pPr>
            <a:r>
              <a:rPr lang="en-US" sz="4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omic Sans MS" charset="0"/>
              </a:rPr>
              <a:t>Goal : training, simulation</a:t>
            </a:r>
          </a:p>
          <a:p>
            <a:pPr marL="971550">
              <a:buFont typeface="Comic Sans MS" charset="0"/>
              <a:buChar char="•"/>
            </a:pPr>
            <a:endParaRPr lang="en-US" sz="4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Comic Sans MS" charset="0"/>
            </a:endParaRPr>
          </a:p>
          <a:p>
            <a:pPr marL="971550">
              <a:buFont typeface="Comic Sans MS" charset="0"/>
              <a:buChar char="•"/>
            </a:pPr>
            <a:r>
              <a:rPr lang="en-US" sz="4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Comic Sans MS" charset="0"/>
              </a:rPr>
              <a:t>Type : 3D</a:t>
            </a:r>
          </a:p>
        </p:txBody>
      </p:sp>
      <p:pic>
        <p:nvPicPr>
          <p:cNvPr id="1026" name="Picture 2" descr="le premier serious game mis en place par renault s'adresse aux 15 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0688"/>
            <a:ext cx="352839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enault academy - Serious G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97152"/>
            <a:ext cx="410445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43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1460</TotalTime>
  <Words>231</Words>
  <Application>Microsoft Office PowerPoint</Application>
  <PresentationFormat>On-screen Show (4:3)</PresentationFormat>
  <Paragraphs>92</Paragraphs>
  <Slides>29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Horizon</vt:lpstr>
      <vt:lpstr>Serious Game  &amp; Interactive system</vt:lpstr>
      <vt:lpstr>     Part I  Serious Game  </vt:lpstr>
      <vt:lpstr>Definition      What is a Serious Game (SG) ?</vt:lpstr>
      <vt:lpstr>Definition      What is a Serious Game (SG) ?</vt:lpstr>
      <vt:lpstr>Definition     What is a Serious Game (SG) ?</vt:lpstr>
      <vt:lpstr>Definition     What is a Serious Game (SG) ?</vt:lpstr>
      <vt:lpstr>ExampleS     </vt:lpstr>
      <vt:lpstr>ExampleS     </vt:lpstr>
      <vt:lpstr>ExampleS     </vt:lpstr>
      <vt:lpstr>ExampleS     </vt:lpstr>
      <vt:lpstr>ExampleS     </vt:lpstr>
      <vt:lpstr>ExampleS     </vt:lpstr>
      <vt:lpstr>References      </vt:lpstr>
      <vt:lpstr>     Part II  Interactive System  </vt:lpstr>
      <vt:lpstr>Context &amp; problematics       </vt:lpstr>
      <vt:lpstr>Context &amp; problematics       </vt:lpstr>
      <vt:lpstr>Context &amp; problematics       </vt:lpstr>
      <vt:lpstr>solution</vt:lpstr>
      <vt:lpstr>solution</vt:lpstr>
      <vt:lpstr>solution</vt:lpstr>
      <vt:lpstr>solution</vt:lpstr>
      <vt:lpstr>solution</vt:lpstr>
      <vt:lpstr>solution</vt:lpstr>
      <vt:lpstr>solution</vt:lpstr>
      <vt:lpstr>Details</vt:lpstr>
      <vt:lpstr>Details</vt:lpstr>
      <vt:lpstr>Details</vt:lpstr>
      <vt:lpstr>Details</vt:lpstr>
      <vt:lpstr>Future Works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Serious Game  &amp; Interactive system</dc:title>
  <dc:creator>Minh Khue</dc:creator>
  <cp:lastModifiedBy>Minh Khue</cp:lastModifiedBy>
  <cp:revision>44</cp:revision>
  <dcterms:created xsi:type="dcterms:W3CDTF">2014-04-28T23:35:41Z</dcterms:created>
  <dcterms:modified xsi:type="dcterms:W3CDTF">2014-04-30T00:14:42Z</dcterms:modified>
</cp:coreProperties>
</file>