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54" r:id="rId2"/>
    <p:sldId id="600" r:id="rId3"/>
    <p:sldId id="650" r:id="rId4"/>
    <p:sldId id="640" r:id="rId5"/>
    <p:sldId id="641" r:id="rId6"/>
    <p:sldId id="642" r:id="rId7"/>
    <p:sldId id="643" r:id="rId8"/>
    <p:sldId id="645" r:id="rId9"/>
    <p:sldId id="646" r:id="rId10"/>
    <p:sldId id="659" r:id="rId11"/>
    <p:sldId id="658" r:id="rId12"/>
    <p:sldId id="647" r:id="rId13"/>
    <p:sldId id="656" r:id="rId14"/>
    <p:sldId id="648" r:id="rId15"/>
    <p:sldId id="660" r:id="rId16"/>
    <p:sldId id="649" r:id="rId17"/>
    <p:sldId id="657" r:id="rId18"/>
    <p:sldId id="653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33CC33"/>
    <a:srgbClr val="FFFF00"/>
    <a:srgbClr val="393737"/>
    <a:srgbClr val="800000"/>
    <a:srgbClr val="CCCCCC"/>
    <a:srgbClr val="D96714"/>
    <a:srgbClr val="8C8764"/>
    <a:srgbClr val="1B5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8905" autoAdjust="0"/>
  </p:normalViewPr>
  <p:slideViewPr>
    <p:cSldViewPr>
      <p:cViewPr varScale="1">
        <p:scale>
          <a:sx n="146" d="100"/>
          <a:sy n="146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83D4ED-779A-684B-BAB4-1CFA26F2E641}" type="datetimeFigureOut">
              <a:rPr lang="fr-FR"/>
              <a:pPr>
                <a:defRPr/>
              </a:pPr>
              <a:t>24/03/15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7B0BD1-C822-B540-9856-A99DFD2B16B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3924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FD2A80-43A6-6B44-84EF-16B2348F6F8D}" type="datetimeFigureOut">
              <a:rPr lang="fr-FR"/>
              <a:pPr>
                <a:defRPr/>
              </a:pPr>
              <a:t>24/03/15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A2EE82-DCCB-9048-9C7D-C1F1E883979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938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2EE82-DCCB-9048-9C7D-C1F1E883979D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5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2EE82-DCCB-9048-9C7D-C1F1E883979D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82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2EE82-DCCB-9048-9C7D-C1F1E883979D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83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2EE82-DCCB-9048-9C7D-C1F1E883979D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890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2EE82-DCCB-9048-9C7D-C1F1E883979D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519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2EE82-DCCB-9048-9C7D-C1F1E883979D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50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2EE82-DCCB-9048-9C7D-C1F1E883979D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09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7" descr="image_couv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 bwMode="gray">
          <a:xfrm>
            <a:off x="4643438" y="549275"/>
            <a:ext cx="39608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792163" y="621028"/>
            <a:ext cx="3491806" cy="3060000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792163" y="3778188"/>
            <a:ext cx="3491805" cy="612000"/>
          </a:xfrm>
        </p:spPr>
        <p:txBody>
          <a:bodyPr>
            <a:normAutofit/>
          </a:bodyPr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935038" y="6607175"/>
            <a:ext cx="4860925" cy="2508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LIDEX Paris-Saclay - 25 mars 2015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539750" y="6607175"/>
            <a:ext cx="360363" cy="250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460300-C7F4-F049-AA98-A271EC4EAE8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6057" y="5167774"/>
            <a:ext cx="3276364" cy="1103864"/>
          </a:xfrm>
          <a:prstGeom prst="rect">
            <a:avLst/>
          </a:prstGeom>
        </p:spPr>
      </p:pic>
      <p:pic>
        <p:nvPicPr>
          <p:cNvPr id="9" name="Image 8" descr="dégradé_couv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9750" y="549275"/>
            <a:ext cx="39592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7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LIDEX Paris-Saclay - 25 mars 2015</a:t>
            </a:r>
            <a:endParaRPr lang="fr-FR" dirty="0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50DF6E-E0E0-D945-9E0F-AEB1C172493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96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im_som_f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65713" y="0"/>
            <a:ext cx="407828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pour une image  4" descr="im_so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" b="681"/>
          <a:stretch>
            <a:fillRect/>
          </a:stretch>
        </p:blipFill>
        <p:spPr bwMode="gray">
          <a:xfrm>
            <a:off x="6300788" y="549275"/>
            <a:ext cx="230346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116013" y="549275"/>
            <a:ext cx="4895852" cy="1223541"/>
          </a:xfrm>
        </p:spPr>
        <p:txBody>
          <a:bodyPr>
            <a:noAutofit/>
          </a:bodyPr>
          <a:lstStyle>
            <a:lvl1pPr>
              <a:defRPr sz="4100" b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1116012" y="2312876"/>
            <a:ext cx="4895851" cy="3745024"/>
          </a:xfrm>
        </p:spPr>
        <p:txBody>
          <a:bodyPr/>
          <a:lstStyle>
            <a:lvl1pPr marL="504000" indent="-5040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+mj-lt"/>
              <a:buAutoNum type="arabicPeriod"/>
              <a:defRPr/>
            </a:lvl1pPr>
            <a:lvl2pPr marL="504000">
              <a:defRPr/>
            </a:lvl2pPr>
            <a:lvl3pPr marL="504000">
              <a:defRPr/>
            </a:lvl3pPr>
            <a:lvl4pPr marL="684000">
              <a:defRPr/>
            </a:lvl4pPr>
            <a:lvl5pPr marL="684000" indent="0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dirty="0" smtClean="0"/>
              <a:t>LIDEX Paris-Saclay – 25 mars 2015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2510-265B-B742-A805-D7DFE796697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62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im_som_f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65713" y="0"/>
            <a:ext cx="407828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647564" y="3609020"/>
            <a:ext cx="6372708" cy="1764196"/>
          </a:xfrm>
        </p:spPr>
        <p:txBody>
          <a:bodyPr>
            <a:noAutofit/>
          </a:bodyPr>
          <a:lstStyle>
            <a:lvl1pPr>
              <a:defRPr sz="3200" b="0" i="1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dirty="0" smtClean="0"/>
              <a:t>LIDEX Paris-Saclay - 25 mars 2015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CD67-9269-3941-9595-D1EA87528B2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358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im_som_f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19875" y="0"/>
            <a:ext cx="25241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064500" cy="647700"/>
          </a:xfrm>
        </p:spPr>
        <p:txBody>
          <a:bodyPr/>
          <a:lstStyle>
            <a:lvl1pPr>
              <a:defRPr b="0" i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dirty="0" smtClean="0"/>
              <a:t>LIDEX Paris-Saclay - 25 mars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7E27-B0CA-4B41-B273-932378BDE6C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87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LIDEX Paris-Saclay - 25 mars 2015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7E4B-A7E9-454B-BEC2-3E53FA5E182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26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LIDEX Paris-Saclay - 25 mars 2015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A9EE-62B7-CD4B-8A60-E3F65FCAE6D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19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17"/>
          <p:cNvGrpSpPr>
            <a:grpSpLocks/>
          </p:cNvGrpSpPr>
          <p:nvPr/>
        </p:nvGrpSpPr>
        <p:grpSpPr bwMode="auto">
          <a:xfrm>
            <a:off x="4356100" y="0"/>
            <a:ext cx="4248150" cy="4868863"/>
            <a:chOff x="4355778" y="0"/>
            <a:chExt cx="4248472" cy="4869160"/>
          </a:xfrm>
        </p:grpSpPr>
        <p:pic>
          <p:nvPicPr>
            <p:cNvPr id="5" name="Espace réservé pour une image  10" descr="im_chap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" b="20"/>
            <a:stretch>
              <a:fillRect/>
            </a:stretch>
          </p:blipFill>
          <p:spPr bwMode="gray">
            <a:xfrm>
              <a:off x="4644206" y="549275"/>
              <a:ext cx="3960044" cy="395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e 16"/>
            <p:cNvGrpSpPr>
              <a:grpSpLocks/>
            </p:cNvGrpSpPr>
            <p:nvPr/>
          </p:nvGrpSpPr>
          <p:grpSpPr bwMode="auto">
            <a:xfrm>
              <a:off x="4355778" y="0"/>
              <a:ext cx="4248472" cy="4869160"/>
              <a:chOff x="4355778" y="0"/>
              <a:chExt cx="4248472" cy="4869160"/>
            </a:xfrm>
          </p:grpSpPr>
          <p:sp>
            <p:nvSpPr>
              <p:cNvPr id="7" name="Rectangle 6"/>
              <p:cNvSpPr/>
              <p:nvPr/>
            </p:nvSpPr>
            <p:spPr bwMode="gray">
              <a:xfrm>
                <a:off x="6587972" y="0"/>
                <a:ext cx="144474" cy="4869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/>
              </a:p>
            </p:txBody>
          </p:sp>
          <p:sp>
            <p:nvSpPr>
              <p:cNvPr id="8" name="Rectangle 7"/>
              <p:cNvSpPr/>
              <p:nvPr/>
            </p:nvSpPr>
            <p:spPr bwMode="gray">
              <a:xfrm>
                <a:off x="4355778" y="2492527"/>
                <a:ext cx="2376668" cy="23766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/>
              </a:p>
            </p:txBody>
          </p:sp>
          <p:sp>
            <p:nvSpPr>
              <p:cNvPr id="9" name="Rectangle 8"/>
              <p:cNvSpPr/>
              <p:nvPr/>
            </p:nvSpPr>
            <p:spPr bwMode="gray">
              <a:xfrm>
                <a:off x="4355778" y="2457600"/>
                <a:ext cx="4248472" cy="142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0" y="2779676"/>
            <a:ext cx="1547664" cy="72133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 b="1" cap="all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583668" y="2851683"/>
            <a:ext cx="5148920" cy="320621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dirty="0" smtClean="0"/>
              <a:t>LIDEX Paris-Saclay - 25 mars 2015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D9AA-6F06-5547-9CAA-3CB1A9E4D96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72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116013" y="549275"/>
            <a:ext cx="3455987" cy="93550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1116012" y="1736725"/>
            <a:ext cx="3455988" cy="432117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 bwMode="gray">
          <a:xfrm>
            <a:off x="4643438" y="549275"/>
            <a:ext cx="3960000" cy="3959225"/>
          </a:xfrm>
          <a:solidFill>
            <a:schemeClr val="accent1"/>
          </a:solidFill>
        </p:spPr>
        <p:txBody>
          <a:bodyPr bIns="720000" rtlCol="0" anchor="ctr">
            <a:norm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LIDEX Paris-Saclay - 25 mars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7D499-9A0F-AD4D-9195-3EDF77D4B76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3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824028" y="549275"/>
            <a:ext cx="3780222" cy="93550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4824028" y="1736725"/>
            <a:ext cx="3780222" cy="432117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 bwMode="gray">
          <a:xfrm>
            <a:off x="539750" y="549275"/>
            <a:ext cx="3960000" cy="3959225"/>
          </a:xfrm>
          <a:solidFill>
            <a:schemeClr val="accent1"/>
          </a:solidFill>
        </p:spPr>
        <p:txBody>
          <a:bodyPr bIns="720000" rtlCol="0" anchor="ctr">
            <a:norm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LIDEX Paris-Saclay - 25 mars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84085-D742-B44F-B5CB-65B1AA80B5E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3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76263" y="152400"/>
            <a:ext cx="806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50" y="1196975"/>
            <a:ext cx="80645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28675" y="6418263"/>
            <a:ext cx="6191250" cy="2508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LIDEX Paris-Saclay – 25 mars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23850" y="6418263"/>
            <a:ext cx="287338" cy="2508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047ABF-7C7E-AB4B-8D84-71E2A079B9A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 bwMode="gray">
          <a:xfrm>
            <a:off x="539750" y="6742113"/>
            <a:ext cx="61928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00292" y="6165304"/>
            <a:ext cx="1597980" cy="5383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55" r:id="rId5"/>
    <p:sldLayoutId id="2147483956" r:id="rId6"/>
    <p:sldLayoutId id="2147483963" r:id="rId7"/>
    <p:sldLayoutId id="2147483957" r:id="rId8"/>
    <p:sldLayoutId id="2147483958" r:id="rId9"/>
    <p:sldLayoutId id="2147483964" r:id="rId10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6600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0825" indent="-250825" algn="l" rtl="0" eaLnBrk="1" fontAlgn="base" hangingPunct="1">
        <a:spcBef>
          <a:spcPct val="0"/>
        </a:spcBef>
        <a:spcAft>
          <a:spcPct val="0"/>
        </a:spcAft>
        <a:buClr>
          <a:srgbClr val="1B81C0"/>
        </a:buClr>
        <a:buFont typeface="Arial" charset="0"/>
        <a:buChar char="•"/>
        <a:defRPr sz="19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defRPr sz="1700" b="1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defRPr sz="1500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79388" indent="-179388" algn="l" rtl="0" eaLnBrk="1" fontAlgn="base" hangingPunct="1">
        <a:spcBef>
          <a:spcPct val="0"/>
        </a:spcBef>
        <a:spcAft>
          <a:spcPct val="0"/>
        </a:spcAft>
        <a:buClr>
          <a:srgbClr val="1B81C0"/>
        </a:buClr>
        <a:buFont typeface="Arial" charset="0"/>
        <a:buChar char="•"/>
        <a:defRPr sz="1200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79388" indent="1649413" algn="l" rtl="0" eaLnBrk="1" fontAlgn="base" hangingPunct="1">
        <a:spcBef>
          <a:spcPct val="0"/>
        </a:spcBef>
        <a:spcAft>
          <a:spcPct val="0"/>
        </a:spcAft>
        <a:buFont typeface="Arial" charset="0"/>
        <a:defRPr sz="1000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jpg"/><Relationship Id="rId13" Type="http://schemas.openxmlformats.org/officeDocument/2006/relationships/image" Target="../media/image22.jpg"/><Relationship Id="rId14" Type="http://schemas.openxmlformats.org/officeDocument/2006/relationships/image" Target="../media/image23.png"/><Relationship Id="rId15" Type="http://schemas.openxmlformats.org/officeDocument/2006/relationships/image" Target="../media/image24.jp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g"/><Relationship Id="rId9" Type="http://schemas.openxmlformats.org/officeDocument/2006/relationships/image" Target="../media/image18.jpg"/><Relationship Id="rId10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jpg"/><Relationship Id="rId13" Type="http://schemas.openxmlformats.org/officeDocument/2006/relationships/image" Target="../media/image22.jpg"/><Relationship Id="rId14" Type="http://schemas.openxmlformats.org/officeDocument/2006/relationships/image" Target="../media/image23.png"/><Relationship Id="rId15" Type="http://schemas.openxmlformats.org/officeDocument/2006/relationships/image" Target="../media/image24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g"/><Relationship Id="rId9" Type="http://schemas.openxmlformats.org/officeDocument/2006/relationships/image" Target="../media/image18.jpg"/><Relationship Id="rId10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3.fr/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hyperlink" Target="http://www.inria.fr/" TargetMode="External"/><Relationship Id="rId7" Type="http://schemas.openxmlformats.org/officeDocument/2006/relationships/image" Target="../media/image30.png"/><Relationship Id="rId8" Type="http://schemas.openxmlformats.org/officeDocument/2006/relationships/image" Target="../media/image31.emf"/><Relationship Id="rId9" Type="http://schemas.openxmlformats.org/officeDocument/2006/relationships/image" Target="../media/image32.jpeg"/><Relationship Id="rId10" Type="http://schemas.openxmlformats.org/officeDocument/2006/relationships/image" Target="../media/image33.jpg"/><Relationship Id="rId11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jpe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Relationship Id="rId4" Type="http://schemas.openxmlformats.org/officeDocument/2006/relationships/image" Target="../media/image38.gif"/><Relationship Id="rId5" Type="http://schemas.openxmlformats.org/officeDocument/2006/relationships/image" Target="../media/image39.jpe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jpeg"/><Relationship Id="rId9" Type="http://schemas.openxmlformats.org/officeDocument/2006/relationships/image" Target="../media/image43.jpeg"/><Relationship Id="rId10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_IS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" y="4761148"/>
            <a:ext cx="4957902" cy="19802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792163" y="620712"/>
            <a:ext cx="3492500" cy="3780395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Calibri" charset="0"/>
              </a:rPr>
              <a:t>IDEX Paris-Saclay</a:t>
            </a:r>
            <a:br>
              <a:rPr lang="fr-FR" dirty="0">
                <a:latin typeface="Calibri" charset="0"/>
              </a:rPr>
            </a:br>
            <a:r>
              <a:rPr lang="fr-FR" dirty="0">
                <a:latin typeface="Calibri" charset="0"/>
              </a:rPr>
              <a:t/>
            </a:r>
            <a:br>
              <a:rPr lang="fr-FR" dirty="0">
                <a:latin typeface="Calibri" charset="0"/>
              </a:rPr>
            </a:br>
            <a:r>
              <a:rPr lang="fr-FR" dirty="0" smtClean="0">
                <a:latin typeface="Calibri" charset="0"/>
              </a:rPr>
              <a:t>LIDEX ISN, </a:t>
            </a:r>
            <a:br>
              <a:rPr lang="fr-FR" dirty="0" smtClean="0">
                <a:latin typeface="Calibri" charset="0"/>
              </a:rPr>
            </a:br>
            <a:r>
              <a:rPr lang="fr-FR" dirty="0" smtClean="0">
                <a:latin typeface="Calibri" charset="0"/>
              </a:rPr>
              <a:t>Institut de la Société Numérique</a:t>
            </a:r>
            <a:br>
              <a:rPr lang="fr-FR" dirty="0" smtClean="0">
                <a:latin typeface="Calibri" charset="0"/>
              </a:rPr>
            </a:br>
            <a:r>
              <a:rPr lang="fr-FR" dirty="0">
                <a:latin typeface="Calibri" charset="0"/>
              </a:rPr>
              <a:t/>
            </a:r>
            <a:br>
              <a:rPr lang="fr-FR" dirty="0">
                <a:latin typeface="Calibri" charset="0"/>
              </a:rPr>
            </a:br>
            <a:r>
              <a:rPr lang="fr-FR" dirty="0" smtClean="0">
                <a:latin typeface="Calibri" charset="0"/>
              </a:rPr>
              <a:t/>
            </a:r>
            <a:br>
              <a:rPr lang="fr-FR" dirty="0" smtClean="0">
                <a:latin typeface="Calibri" charset="0"/>
              </a:rPr>
            </a:br>
            <a:r>
              <a:rPr lang="fr-FR" dirty="0">
                <a:latin typeface="Calibri" charset="0"/>
              </a:rPr>
              <a:t/>
            </a:r>
            <a:br>
              <a:rPr lang="fr-FR" dirty="0">
                <a:latin typeface="Calibri" charset="0"/>
              </a:rPr>
            </a:br>
            <a:r>
              <a:rPr lang="fr-FR" dirty="0" smtClean="0">
                <a:latin typeface="Calibri" charset="0"/>
              </a:rPr>
              <a:t/>
            </a:r>
            <a:br>
              <a:rPr lang="fr-FR" dirty="0" smtClean="0">
                <a:latin typeface="Calibri" charset="0"/>
              </a:rPr>
            </a:br>
            <a:r>
              <a:rPr lang="fr-FR" dirty="0">
                <a:latin typeface="Calibri" charset="0"/>
              </a:rPr>
              <a:t/>
            </a:r>
            <a:br>
              <a:rPr lang="fr-FR" dirty="0">
                <a:latin typeface="Calibri" charset="0"/>
              </a:rPr>
            </a:br>
            <a:endParaRPr lang="fr-FR" dirty="0">
              <a:latin typeface="Calibri" charset="0"/>
            </a:endParaRPr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791468" y="3537012"/>
            <a:ext cx="3492500" cy="611188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Calibri" charset="0"/>
              </a:rPr>
              <a:t>journée </a:t>
            </a:r>
            <a:r>
              <a:rPr lang="fr-FR" sz="2400" dirty="0" err="1" smtClean="0">
                <a:latin typeface="Calibri" charset="0"/>
              </a:rPr>
              <a:t>DataSense</a:t>
            </a:r>
            <a:r>
              <a:rPr lang="fr-FR" sz="2400" dirty="0" smtClean="0">
                <a:latin typeface="Calibri" charset="0"/>
              </a:rPr>
              <a:t> du </a:t>
            </a:r>
          </a:p>
          <a:p>
            <a:r>
              <a:rPr lang="fr-FR" sz="2400" dirty="0" smtClean="0">
                <a:latin typeface="Calibri" charset="0"/>
              </a:rPr>
              <a:t>25 mars 2015</a:t>
            </a:r>
            <a:endParaRPr lang="fr-FR" sz="2400" dirty="0"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500" y="2888940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fr-FR" sz="2000" i="1" u="sng" dirty="0">
                <a:solidFill>
                  <a:schemeClr val="bg1"/>
                </a:solidFill>
                <a:latin typeface="Calibri"/>
              </a:rPr>
              <a:t>http://</a:t>
            </a:r>
            <a:r>
              <a:rPr lang="fr-FR" sz="2000" i="1" u="sng" dirty="0" smtClean="0">
                <a:solidFill>
                  <a:schemeClr val="bg1"/>
                </a:solidFill>
                <a:latin typeface="Calibri"/>
              </a:rPr>
              <a:t>digitalsocietyinstitute.com/fr</a:t>
            </a:r>
            <a:endParaRPr lang="fr-FR" sz="2000" i="1" u="sng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08002" y="512676"/>
            <a:ext cx="4392489" cy="39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52636"/>
            <a:ext cx="8064500" cy="647700"/>
          </a:xfrm>
        </p:spPr>
        <p:txBody>
          <a:bodyPr/>
          <a:lstStyle/>
          <a:p>
            <a:r>
              <a:rPr lang="fr-FR" sz="36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Pôle </a:t>
            </a:r>
            <a:r>
              <a:rPr lang="fr-FR" sz="3600" dirty="0" err="1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Co-évolution</a:t>
            </a:r>
            <a:r>
              <a:rPr lang="fr-FR" sz="36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/>
            </a:r>
            <a:br>
              <a:rPr lang="fr-FR" sz="36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</a:br>
            <a:r>
              <a:rPr lang="fr-FR" sz="36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Homme-Machine</a:t>
            </a:r>
            <a:endParaRPr lang="fr-FR" sz="3600" dirty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15" name="Picture 2" descr="cerd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44724"/>
            <a:ext cx="895984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nr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972108" cy="3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uvs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656692"/>
            <a:ext cx="1196603" cy="4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upsu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0"/>
            <a:ext cx="699114" cy="63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n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800708"/>
            <a:ext cx="551247" cy="48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 descr="Logo_Télécom_ParisTec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621928" cy="621928"/>
          </a:xfrm>
          <a:prstGeom prst="rect">
            <a:avLst/>
          </a:prstGeom>
        </p:spPr>
      </p:pic>
      <p:pic>
        <p:nvPicPr>
          <p:cNvPr id="21" name="Image 20" descr="t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64704"/>
            <a:ext cx="684076" cy="560149"/>
          </a:xfrm>
          <a:prstGeom prst="rect">
            <a:avLst/>
          </a:prstGeom>
        </p:spPr>
      </p:pic>
      <p:pic>
        <p:nvPicPr>
          <p:cNvPr id="22" name="Image 21" descr="logo-supelec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1088740"/>
            <a:ext cx="504056" cy="504616"/>
          </a:xfrm>
          <a:prstGeom prst="rect">
            <a:avLst/>
          </a:prstGeom>
        </p:spPr>
      </p:pic>
      <p:pic>
        <p:nvPicPr>
          <p:cNvPr id="23" name="Image 22" descr="Unknow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6632"/>
            <a:ext cx="612068" cy="612068"/>
          </a:xfrm>
          <a:prstGeom prst="rect">
            <a:avLst/>
          </a:prstGeom>
        </p:spPr>
      </p:pic>
      <p:pic>
        <p:nvPicPr>
          <p:cNvPr id="24" name="Image 23" descr="thematic_header_logo_f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0628"/>
            <a:ext cx="906980" cy="723900"/>
          </a:xfrm>
          <a:prstGeom prst="rect">
            <a:avLst/>
          </a:prstGeom>
        </p:spPr>
      </p:pic>
      <p:pic>
        <p:nvPicPr>
          <p:cNvPr id="25" name="Image 24" descr="th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6632"/>
            <a:ext cx="576064" cy="576064"/>
          </a:xfrm>
          <a:prstGeom prst="rect">
            <a:avLst/>
          </a:prstGeom>
        </p:spPr>
      </p:pic>
      <p:pic>
        <p:nvPicPr>
          <p:cNvPr id="26" name="Image 25" descr="th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1" y="1412776"/>
            <a:ext cx="1548171" cy="50405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0172" y="1484784"/>
            <a:ext cx="682410" cy="433422"/>
          </a:xfrm>
          <a:prstGeom prst="rect">
            <a:avLst/>
          </a:prstGeom>
        </p:spPr>
      </p:pic>
      <p:pic>
        <p:nvPicPr>
          <p:cNvPr id="28" name="Image 27" descr="th-ensta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53" y="1160748"/>
            <a:ext cx="666316" cy="66631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43508" y="1844824"/>
            <a:ext cx="8532948" cy="470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Les </a:t>
            </a:r>
            <a:r>
              <a:rPr lang="fr-FR" sz="1600" dirty="0" err="1">
                <a:solidFill>
                  <a:srgbClr val="FF0000"/>
                </a:solidFill>
              </a:rPr>
              <a:t>Bodics</a:t>
            </a:r>
            <a:r>
              <a:rPr lang="fr-FR" sz="1600" dirty="0">
                <a:solidFill>
                  <a:srgbClr val="FF0000"/>
                </a:solidFill>
              </a:rPr>
              <a:t> et les Robots dans la société numérique</a:t>
            </a:r>
          </a:p>
          <a:p>
            <a:r>
              <a:rPr lang="fr-FR" sz="1600" b="1" dirty="0"/>
              <a:t> Projet « Stimulation et attachement en interaction Humain-Robot - Engagement interactionnel  et réflexivité  langagière : vers  une triade robot-dispositif de quantification de soi-humain »</a:t>
            </a:r>
            <a:r>
              <a:rPr lang="fr-FR" sz="1600" dirty="0"/>
              <a:t> </a:t>
            </a:r>
          </a:p>
          <a:p>
            <a:r>
              <a:rPr lang="fr-FR" sz="1600" dirty="0"/>
              <a:t>         </a:t>
            </a:r>
            <a:r>
              <a:rPr lang="fr-FR" sz="1600" u="sng" dirty="0"/>
              <a:t>Post-doc </a:t>
            </a:r>
            <a:r>
              <a:rPr lang="fr-FR" sz="1600" u="sng" dirty="0">
                <a:solidFill>
                  <a:srgbClr val="FF0000"/>
                </a:solidFill>
              </a:rPr>
              <a:t>(financement ISN)</a:t>
            </a:r>
          </a:p>
          <a:p>
            <a:pPr lvl="1"/>
            <a:r>
              <a:rPr lang="fr-FR" sz="1600" dirty="0" err="1"/>
              <a:t>Varun</a:t>
            </a:r>
            <a:r>
              <a:rPr lang="fr-FR" sz="1600" dirty="0"/>
              <a:t> Jain (2015-16) (CNRS avec </a:t>
            </a:r>
            <a:r>
              <a:rPr lang="fr-FR" sz="1600" dirty="0" err="1"/>
              <a:t>TelecomParisTech</a:t>
            </a:r>
            <a:r>
              <a:rPr lang="fr-FR" sz="1600" dirty="0"/>
              <a:t>/I3)</a:t>
            </a:r>
          </a:p>
          <a:p>
            <a:pPr lvl="1"/>
            <a:r>
              <a:rPr lang="fr-FR" sz="1600" dirty="0" smtClean="0"/>
              <a:t>(</a:t>
            </a:r>
            <a:r>
              <a:rPr lang="fr-FR" sz="1600" dirty="0"/>
              <a:t>en cours de recrutement) (Telecom </a:t>
            </a:r>
            <a:r>
              <a:rPr lang="fr-FR" sz="1600" dirty="0" err="1"/>
              <a:t>ParisTech</a:t>
            </a:r>
            <a:r>
              <a:rPr lang="fr-FR" sz="1600" dirty="0"/>
              <a:t>/I3 avec CNRS)</a:t>
            </a:r>
          </a:p>
          <a:p>
            <a:pPr marL="742950" lvl="1" indent="-285750">
              <a:buFont typeface="Arial"/>
              <a:buChar char="•"/>
            </a:pPr>
            <a:endParaRPr lang="fr-FR" sz="1600" i="1" dirty="0">
              <a:solidFill>
                <a:srgbClr val="660066"/>
              </a:solidFill>
            </a:endParaRPr>
          </a:p>
          <a:p>
            <a:r>
              <a:rPr lang="fr-FR" sz="1600" b="1" dirty="0"/>
              <a:t>Travaux :  </a:t>
            </a:r>
            <a:r>
              <a:rPr lang="fr-FR" sz="1600" dirty="0"/>
              <a:t>Les technologies du « </a:t>
            </a:r>
            <a:r>
              <a:rPr lang="fr-FR" sz="1600" i="1" dirty="0" err="1"/>
              <a:t>Quantified</a:t>
            </a:r>
            <a:r>
              <a:rPr lang="fr-FR" sz="1600" i="1" dirty="0"/>
              <a:t> Self</a:t>
            </a:r>
            <a:r>
              <a:rPr lang="fr-FR" sz="1600" dirty="0"/>
              <a:t> » en interaction Humain-robot – recherches en linguistique et en sociologie  portant sur la réflexivité langagière – Expérimenter des manières innovantes de renforcer le pouvoir de stimulation et d’attachement de l’interaction homme-robot. </a:t>
            </a:r>
          </a:p>
          <a:p>
            <a:endParaRPr lang="fr-FR" sz="1400" dirty="0"/>
          </a:p>
          <a:p>
            <a:r>
              <a:rPr lang="fr-FR" sz="1400" b="1" dirty="0"/>
              <a:t>Publications :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>
                <a:solidFill>
                  <a:srgbClr val="FF0000"/>
                </a:solidFill>
              </a:rPr>
              <a:t>Robotique sociale </a:t>
            </a:r>
          </a:p>
          <a:p>
            <a:r>
              <a:rPr lang="fr-FR" sz="1400" dirty="0"/>
              <a:t>L. </a:t>
            </a:r>
            <a:r>
              <a:rPr lang="fr-FR" sz="1400" dirty="0" err="1"/>
              <a:t>Devillers</a:t>
            </a:r>
            <a:r>
              <a:rPr lang="fr-FR" sz="1400" dirty="0"/>
              <a:t>, M. </a:t>
            </a:r>
            <a:r>
              <a:rPr lang="fr-FR" sz="1400" dirty="0" err="1"/>
              <a:t>Tahon</a:t>
            </a:r>
            <a:r>
              <a:rPr lang="fr-FR" sz="1400" dirty="0"/>
              <a:t>, M. </a:t>
            </a:r>
            <a:r>
              <a:rPr lang="fr-FR" sz="1400" dirty="0" err="1"/>
              <a:t>Sehili</a:t>
            </a:r>
            <a:r>
              <a:rPr lang="fr-FR" sz="1400" dirty="0"/>
              <a:t>, A. </a:t>
            </a:r>
            <a:r>
              <a:rPr lang="fr-FR" sz="1400" dirty="0" err="1"/>
              <a:t>Delaborde</a:t>
            </a:r>
            <a:r>
              <a:rPr lang="fr-FR" sz="1400" dirty="0"/>
              <a:t>, (2015) </a:t>
            </a:r>
          </a:p>
          <a:p>
            <a:r>
              <a:rPr lang="fr-FR" sz="1400" dirty="0" err="1"/>
              <a:t>Inference</a:t>
            </a:r>
            <a:r>
              <a:rPr lang="fr-FR" sz="1400" dirty="0"/>
              <a:t> of </a:t>
            </a:r>
            <a:r>
              <a:rPr lang="fr-FR" sz="1400" dirty="0" err="1"/>
              <a:t>Human</a:t>
            </a:r>
            <a:r>
              <a:rPr lang="fr-FR" sz="1400" dirty="0"/>
              <a:t> </a:t>
            </a:r>
            <a:r>
              <a:rPr lang="fr-FR" sz="1400" dirty="0" err="1"/>
              <a:t>Beings</a:t>
            </a:r>
            <a:r>
              <a:rPr lang="fr-FR" sz="1400" dirty="0"/>
              <a:t>' </a:t>
            </a:r>
            <a:r>
              <a:rPr lang="fr-FR" sz="1400" dirty="0" err="1"/>
              <a:t>Emotional</a:t>
            </a:r>
            <a:r>
              <a:rPr lang="fr-FR" sz="1400" dirty="0"/>
              <a:t> States </a:t>
            </a:r>
            <a:r>
              <a:rPr lang="fr-FR" sz="1400" dirty="0" err="1"/>
              <a:t>from</a:t>
            </a:r>
            <a:r>
              <a:rPr lang="fr-FR" sz="1400" dirty="0"/>
              <a:t> Speech</a:t>
            </a:r>
          </a:p>
          <a:p>
            <a:r>
              <a:rPr lang="fr-FR" sz="1400" dirty="0"/>
              <a:t> in </a:t>
            </a:r>
            <a:r>
              <a:rPr lang="fr-FR" sz="1400" dirty="0" err="1"/>
              <a:t>Human</a:t>
            </a:r>
            <a:r>
              <a:rPr lang="fr-FR" sz="1400" dirty="0"/>
              <a:t>-Robot Interactions, International Journal of </a:t>
            </a:r>
          </a:p>
          <a:p>
            <a:r>
              <a:rPr lang="fr-FR" sz="1400" dirty="0"/>
              <a:t>Social </a:t>
            </a:r>
            <a:r>
              <a:rPr lang="fr-FR" sz="1400" dirty="0" err="1"/>
              <a:t>Robotics</a:t>
            </a:r>
            <a:r>
              <a:rPr lang="fr-FR" sz="1400" dirty="0"/>
              <a:t> (SORO), 2015 (sous presse). </a:t>
            </a:r>
          </a:p>
          <a:p>
            <a:pPr marL="285750" indent="-285750">
              <a:buFont typeface="Arial"/>
              <a:buChar char="•"/>
            </a:pPr>
            <a:r>
              <a:rPr lang="fr-FR" sz="1400" i="1" dirty="0">
                <a:solidFill>
                  <a:srgbClr val="000000"/>
                </a:solidFill>
              </a:rPr>
              <a:t>L. </a:t>
            </a:r>
            <a:r>
              <a:rPr lang="fr-FR" sz="1400" i="1" dirty="0" err="1">
                <a:solidFill>
                  <a:srgbClr val="000000"/>
                </a:solidFill>
              </a:rPr>
              <a:t>Devillers</a:t>
            </a:r>
            <a:r>
              <a:rPr lang="fr-FR" sz="1400" i="1" dirty="0">
                <a:solidFill>
                  <a:srgbClr val="000000"/>
                </a:solidFill>
              </a:rPr>
              <a:t>, « Engagement in Social interactions </a:t>
            </a:r>
            <a:r>
              <a:rPr lang="fr-FR" sz="1400" i="1" dirty="0" err="1">
                <a:solidFill>
                  <a:srgbClr val="000000"/>
                </a:solidFill>
              </a:rPr>
              <a:t>with</a:t>
            </a:r>
            <a:r>
              <a:rPr lang="fr-FR" sz="1400" i="1" dirty="0">
                <a:solidFill>
                  <a:srgbClr val="000000"/>
                </a:solidFill>
              </a:rPr>
              <a:t> robot »</a:t>
            </a:r>
            <a:br>
              <a:rPr lang="fr-FR" sz="1400" i="1" dirty="0">
                <a:solidFill>
                  <a:srgbClr val="000000"/>
                </a:solidFill>
              </a:rPr>
            </a:br>
            <a:r>
              <a:rPr lang="fr-FR" sz="1400" i="1" dirty="0">
                <a:solidFill>
                  <a:srgbClr val="000000"/>
                </a:solidFill>
              </a:rPr>
              <a:t> </a:t>
            </a:r>
            <a:r>
              <a:rPr lang="fr-FR" sz="1400" b="1" dirty="0" err="1">
                <a:solidFill>
                  <a:srgbClr val="000000"/>
                </a:solidFill>
              </a:rPr>
              <a:t>European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err="1">
                <a:solidFill>
                  <a:srgbClr val="000000"/>
                </a:solidFill>
              </a:rPr>
              <a:t>Robotics</a:t>
            </a:r>
            <a:r>
              <a:rPr lang="fr-FR" sz="1400" b="1" dirty="0">
                <a:solidFill>
                  <a:srgbClr val="000000"/>
                </a:solidFill>
              </a:rPr>
              <a:t> Forum 2015 - 11-13 March </a:t>
            </a:r>
            <a:r>
              <a:rPr lang="fr-FR" sz="1400" i="1" dirty="0">
                <a:solidFill>
                  <a:srgbClr val="000000"/>
                </a:solidFill>
              </a:rPr>
              <a:t>(Vienne, Mars 2015</a:t>
            </a:r>
            <a:r>
              <a:rPr lang="fr-FR" sz="1400" i="1" dirty="0" smtClean="0">
                <a:solidFill>
                  <a:srgbClr val="000000"/>
                </a:solidFill>
              </a:rPr>
              <a:t>)</a:t>
            </a:r>
            <a:endParaRPr lang="fr-FR" sz="1400" i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400" i="1" dirty="0">
                <a:solidFill>
                  <a:srgbClr val="FF0000"/>
                </a:solidFill>
              </a:rPr>
              <a:t>Projet H2020 en cours</a:t>
            </a:r>
          </a:p>
        </p:txBody>
      </p:sp>
      <p:pic>
        <p:nvPicPr>
          <p:cNvPr id="31" name="Image 30" descr="IMG_0110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4509120"/>
            <a:ext cx="2448272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52636"/>
            <a:ext cx="8064500" cy="647700"/>
          </a:xfrm>
        </p:spPr>
        <p:txBody>
          <a:bodyPr/>
          <a:lstStyle/>
          <a:p>
            <a:r>
              <a:rPr lang="fr-FR" sz="36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Pôle </a:t>
            </a:r>
            <a:r>
              <a:rPr lang="fr-FR" sz="3600" dirty="0" err="1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Co-évolution</a:t>
            </a:r>
            <a:r>
              <a:rPr lang="fr-FR" sz="36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/>
            </a:r>
            <a:br>
              <a:rPr lang="fr-FR" sz="36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</a:br>
            <a:r>
              <a:rPr lang="fr-FR" sz="36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Homme-Machine</a:t>
            </a:r>
            <a:endParaRPr lang="fr-FR" sz="3600" dirty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11</a:t>
            </a:fld>
            <a:r>
              <a:rPr lang="fr-FR" dirty="0" smtClean="0"/>
              <a:t>a</a:t>
            </a:r>
            <a:endParaRPr lang="fr-FR" dirty="0"/>
          </a:p>
        </p:txBody>
      </p:sp>
      <p:pic>
        <p:nvPicPr>
          <p:cNvPr id="15" name="Picture 2" descr="cerd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44724"/>
            <a:ext cx="895984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nr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972108" cy="3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uvs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656692"/>
            <a:ext cx="1196603" cy="4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upsu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0"/>
            <a:ext cx="699114" cy="63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n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800708"/>
            <a:ext cx="551247" cy="48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 descr="Logo_Télécom_ParisTec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621928" cy="621928"/>
          </a:xfrm>
          <a:prstGeom prst="rect">
            <a:avLst/>
          </a:prstGeom>
        </p:spPr>
      </p:pic>
      <p:pic>
        <p:nvPicPr>
          <p:cNvPr id="21" name="Image 20" descr="t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64704"/>
            <a:ext cx="684076" cy="560149"/>
          </a:xfrm>
          <a:prstGeom prst="rect">
            <a:avLst/>
          </a:prstGeom>
        </p:spPr>
      </p:pic>
      <p:pic>
        <p:nvPicPr>
          <p:cNvPr id="22" name="Image 21" descr="logo-supelec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1088740"/>
            <a:ext cx="504056" cy="504616"/>
          </a:xfrm>
          <a:prstGeom prst="rect">
            <a:avLst/>
          </a:prstGeom>
        </p:spPr>
      </p:pic>
      <p:pic>
        <p:nvPicPr>
          <p:cNvPr id="23" name="Image 22" descr="Unknow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6632"/>
            <a:ext cx="612068" cy="612068"/>
          </a:xfrm>
          <a:prstGeom prst="rect">
            <a:avLst/>
          </a:prstGeom>
        </p:spPr>
      </p:pic>
      <p:pic>
        <p:nvPicPr>
          <p:cNvPr id="24" name="Image 23" descr="thematic_header_logo_f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0628"/>
            <a:ext cx="906980" cy="723900"/>
          </a:xfrm>
          <a:prstGeom prst="rect">
            <a:avLst/>
          </a:prstGeom>
        </p:spPr>
      </p:pic>
      <p:pic>
        <p:nvPicPr>
          <p:cNvPr id="25" name="Image 24" descr="th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6632"/>
            <a:ext cx="576064" cy="576064"/>
          </a:xfrm>
          <a:prstGeom prst="rect">
            <a:avLst/>
          </a:prstGeom>
        </p:spPr>
      </p:pic>
      <p:pic>
        <p:nvPicPr>
          <p:cNvPr id="26" name="Image 25" descr="th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1" y="1412776"/>
            <a:ext cx="1548171" cy="50405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0172" y="1484784"/>
            <a:ext cx="682410" cy="433422"/>
          </a:xfrm>
          <a:prstGeom prst="rect">
            <a:avLst/>
          </a:prstGeom>
        </p:spPr>
      </p:pic>
      <p:pic>
        <p:nvPicPr>
          <p:cNvPr id="28" name="Image 27" descr="th-ensta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53" y="1160748"/>
            <a:ext cx="666316" cy="66631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43508" y="1268760"/>
            <a:ext cx="8532948" cy="547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Projet ISN </a:t>
            </a:r>
            <a:r>
              <a:rPr lang="fr-FR" sz="1400" b="1" dirty="0"/>
              <a:t>« TE2R: Traces, Explications </a:t>
            </a:r>
            <a:endParaRPr lang="fr-FR" sz="1400" b="1" dirty="0" smtClean="0"/>
          </a:p>
          <a:p>
            <a:r>
              <a:rPr lang="fr-FR" sz="1400" b="1" dirty="0" smtClean="0"/>
              <a:t>et </a:t>
            </a:r>
            <a:r>
              <a:rPr lang="fr-FR" sz="1400" b="1" dirty="0"/>
              <a:t>Responsabilité du Robot» (STIC/Droit) </a:t>
            </a:r>
            <a:endParaRPr lang="fr-FR" sz="1400" b="1" dirty="0" smtClean="0"/>
          </a:p>
          <a:p>
            <a:endParaRPr lang="fr-FR" sz="1400" i="1" dirty="0">
              <a:solidFill>
                <a:srgbClr val="660066"/>
              </a:solidFill>
            </a:endParaRPr>
          </a:p>
          <a:p>
            <a:r>
              <a:rPr lang="fr-FR" sz="1400" b="1" dirty="0"/>
              <a:t>Travaux :  </a:t>
            </a:r>
            <a:endParaRPr lang="fr-FR" sz="1400" dirty="0"/>
          </a:p>
          <a:p>
            <a:r>
              <a:rPr lang="fr-FR" sz="1400" dirty="0"/>
              <a:t>L’interaction humain-robot pose la question cruciale de la confiance. Les traces et explications des actes du robot sont au </a:t>
            </a:r>
            <a:r>
              <a:rPr lang="fr-FR" sz="1400" dirty="0" err="1"/>
              <a:t>coeur</a:t>
            </a:r>
            <a:r>
              <a:rPr lang="fr-FR" sz="1400" dirty="0"/>
              <a:t> du sujet. Les premiers travaux ont été menés au LIMSI-CNRS. Le projet TE2R propose, en alliant les compétences des TIC et du droit, une démarche </a:t>
            </a:r>
            <a:r>
              <a:rPr lang="fr-FR" sz="1400" i="1" dirty="0"/>
              <a:t>in </a:t>
            </a:r>
            <a:r>
              <a:rPr lang="fr-FR" sz="1400" i="1" dirty="0" err="1"/>
              <a:t>concreto</a:t>
            </a:r>
            <a:r>
              <a:rPr lang="fr-FR" sz="1400" i="1" dirty="0"/>
              <a:t> </a:t>
            </a:r>
            <a:r>
              <a:rPr lang="fr-FR" sz="1400" dirty="0"/>
              <a:t>et </a:t>
            </a:r>
            <a:r>
              <a:rPr lang="fr-FR" sz="1400" i="1" dirty="0"/>
              <a:t>ex ante</a:t>
            </a:r>
            <a:r>
              <a:rPr lang="fr-FR" sz="1400" dirty="0"/>
              <a:t>, consistant à relire le droit de la responsabilité à l’aune des traces. L’objectif final est de faire des préconisations qui permettraient aux industriels d’anticiper les recherches de responsabilité.</a:t>
            </a:r>
          </a:p>
          <a:p>
            <a:endParaRPr lang="fr-FR" sz="1400" i="1" dirty="0">
              <a:solidFill>
                <a:srgbClr val="FF0000"/>
              </a:solidFill>
            </a:endParaRPr>
          </a:p>
          <a:p>
            <a:r>
              <a:rPr lang="fr-FR" sz="1400" i="1" dirty="0">
                <a:solidFill>
                  <a:srgbClr val="0000FF"/>
                </a:solidFill>
              </a:rPr>
              <a:t>Colloque Les Robots (droit et technologie)  CERDI A. </a:t>
            </a:r>
            <a:r>
              <a:rPr lang="fr-FR" sz="1400" i="1" dirty="0" err="1">
                <a:solidFill>
                  <a:srgbClr val="0000FF"/>
                </a:solidFill>
              </a:rPr>
              <a:t>Bensamoun</a:t>
            </a:r>
            <a:r>
              <a:rPr lang="fr-FR" sz="1400" i="1" dirty="0">
                <a:solidFill>
                  <a:srgbClr val="0000FF"/>
                </a:solidFill>
              </a:rPr>
              <a:t>, 20 Mars 2015, Faculté Jean Monnet, Université Paris-Sud (programme en annexe)</a:t>
            </a:r>
          </a:p>
          <a:p>
            <a:endParaRPr lang="fr-FR" sz="1400" dirty="0"/>
          </a:p>
          <a:p>
            <a:r>
              <a:rPr lang="fr-FR" sz="1400" b="1" dirty="0"/>
              <a:t>Publications :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>
                <a:solidFill>
                  <a:srgbClr val="FF0000"/>
                </a:solidFill>
              </a:rPr>
              <a:t>Robotique sociale 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/>
              <a:t>A. </a:t>
            </a:r>
            <a:r>
              <a:rPr lang="fr-FR" sz="1400" dirty="0" err="1"/>
              <a:t>Pandey</a:t>
            </a:r>
            <a:r>
              <a:rPr lang="fr-FR" sz="1400" dirty="0"/>
              <a:t>, </a:t>
            </a:r>
            <a:r>
              <a:rPr lang="fr-FR" sz="1400" b="1" dirty="0"/>
              <a:t>R. </a:t>
            </a:r>
            <a:r>
              <a:rPr lang="fr-FR" sz="1400" b="1" dirty="0" err="1"/>
              <a:t>Gelin</a:t>
            </a:r>
            <a:r>
              <a:rPr lang="fr-FR" sz="1400" dirty="0"/>
              <a:t>, R. Alami, R. </a:t>
            </a:r>
            <a:r>
              <a:rPr lang="fr-FR" sz="1400" dirty="0" err="1"/>
              <a:t>Viry</a:t>
            </a:r>
            <a:r>
              <a:rPr lang="fr-FR" sz="1400" dirty="0"/>
              <a:t>, </a:t>
            </a:r>
            <a:r>
              <a:rPr lang="fr-FR" sz="1400" dirty="0" err="1"/>
              <a:t>A.Buendia</a:t>
            </a:r>
            <a:r>
              <a:rPr lang="fr-FR" sz="1400" dirty="0"/>
              <a:t>, R. </a:t>
            </a:r>
            <a:r>
              <a:rPr lang="fr-FR" sz="1400" dirty="0" err="1"/>
              <a:t>Meertens</a:t>
            </a:r>
            <a:r>
              <a:rPr lang="fr-FR" sz="1400" dirty="0"/>
              <a:t>, </a:t>
            </a:r>
            <a:br>
              <a:rPr lang="fr-FR" sz="1400" dirty="0"/>
            </a:br>
            <a:r>
              <a:rPr lang="fr-FR" sz="1400" dirty="0"/>
              <a:t>M. </a:t>
            </a:r>
            <a:r>
              <a:rPr lang="fr-FR" sz="1400" dirty="0" err="1"/>
              <a:t>Chetouani</a:t>
            </a:r>
            <a:r>
              <a:rPr lang="fr-FR" sz="1400" dirty="0"/>
              <a:t>, </a:t>
            </a:r>
            <a:r>
              <a:rPr lang="fr-FR" sz="1400" b="1" dirty="0"/>
              <a:t>L. </a:t>
            </a:r>
            <a:r>
              <a:rPr lang="fr-FR" sz="1400" b="1" dirty="0" err="1"/>
              <a:t>Devillers</a:t>
            </a:r>
            <a:r>
              <a:rPr lang="fr-FR" sz="1400" dirty="0"/>
              <a:t>, M. </a:t>
            </a:r>
            <a:r>
              <a:rPr lang="fr-FR" sz="1400" dirty="0" err="1"/>
              <a:t>Tahon</a:t>
            </a:r>
            <a:r>
              <a:rPr lang="fr-FR" sz="1400" dirty="0"/>
              <a:t>, D. </a:t>
            </a:r>
            <a:r>
              <a:rPr lang="fr-FR" sz="1400" dirty="0" err="1"/>
              <a:t>Filliat</a:t>
            </a:r>
            <a:r>
              <a:rPr lang="fr-FR" sz="1400" dirty="0"/>
              <a:t>, Y. Grenier, </a:t>
            </a:r>
            <a:br>
              <a:rPr lang="fr-FR" sz="1400" dirty="0"/>
            </a:br>
            <a:r>
              <a:rPr lang="fr-FR" sz="1400" dirty="0"/>
              <a:t>M. </a:t>
            </a:r>
            <a:r>
              <a:rPr lang="fr-FR" sz="1400" dirty="0" err="1"/>
              <a:t>Maazaoui</a:t>
            </a:r>
            <a:r>
              <a:rPr lang="fr-FR" sz="1400" dirty="0"/>
              <a:t>, A. </a:t>
            </a:r>
            <a:r>
              <a:rPr lang="fr-FR" sz="1400" dirty="0" err="1"/>
              <a:t>Kheddar</a:t>
            </a:r>
            <a:r>
              <a:rPr lang="fr-FR" sz="1400" dirty="0"/>
              <a:t>, F. </a:t>
            </a:r>
            <a:r>
              <a:rPr lang="fr-FR" sz="1400" dirty="0" err="1"/>
              <a:t>Lerasle</a:t>
            </a:r>
            <a:r>
              <a:rPr lang="fr-FR" sz="1400" dirty="0"/>
              <a:t>, L. Fitte Duval (2014) </a:t>
            </a:r>
            <a:br>
              <a:rPr lang="fr-FR" sz="1400" dirty="0"/>
            </a:br>
            <a:r>
              <a:rPr lang="fr-FR" sz="1400" b="1" dirty="0"/>
              <a:t>Romeo2 Project: </a:t>
            </a:r>
            <a:r>
              <a:rPr lang="fr-FR" sz="1400" b="1" dirty="0" err="1"/>
              <a:t>Humanoid</a:t>
            </a:r>
            <a:r>
              <a:rPr lang="fr-FR" sz="1400" b="1" dirty="0"/>
              <a:t> Robot Assistant and </a:t>
            </a:r>
            <a:r>
              <a:rPr lang="fr-FR" sz="1400" b="1" dirty="0" err="1"/>
              <a:t>Companion</a:t>
            </a:r>
            <a:r>
              <a:rPr lang="fr-FR" sz="1400" b="1" dirty="0"/>
              <a:t/>
            </a:r>
            <a:br>
              <a:rPr lang="fr-FR" sz="1400" b="1" dirty="0"/>
            </a:br>
            <a:r>
              <a:rPr lang="fr-FR" sz="1400" b="1" dirty="0"/>
              <a:t> for </a:t>
            </a:r>
            <a:r>
              <a:rPr lang="fr-FR" sz="1400" b="1" dirty="0" err="1"/>
              <a:t>Everyday</a:t>
            </a:r>
            <a:r>
              <a:rPr lang="fr-FR" sz="1400" b="1" dirty="0"/>
              <a:t> Life: I. Situation </a:t>
            </a:r>
            <a:r>
              <a:rPr lang="fr-FR" sz="1400" b="1" dirty="0" err="1"/>
              <a:t>Assessment</a:t>
            </a:r>
            <a:r>
              <a:rPr lang="fr-FR" sz="1400" b="1" dirty="0"/>
              <a:t> for Social Intelligence</a:t>
            </a:r>
            <a:r>
              <a:rPr lang="fr-FR" sz="1400" dirty="0"/>
              <a:t>, AIC 2014 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/>
              <a:t>CERNA « éthique du chercheur en robotique », </a:t>
            </a:r>
            <a:r>
              <a:rPr lang="fr-FR" sz="1400" dirty="0" err="1"/>
              <a:t>Nov</a:t>
            </a:r>
            <a:r>
              <a:rPr lang="fr-FR" sz="1400" dirty="0"/>
              <a:t> 2014, L. </a:t>
            </a:r>
            <a:r>
              <a:rPr lang="fr-FR" sz="1400" dirty="0" err="1"/>
              <a:t>Devillers</a:t>
            </a:r>
            <a:r>
              <a:rPr lang="fr-FR" sz="1400" dirty="0"/>
              <a:t> co-auteur du rapport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/>
              <a:t>Présentation à </a:t>
            </a:r>
            <a:r>
              <a:rPr lang="fr-FR" sz="1400" dirty="0" err="1"/>
              <a:t>Eurobotics</a:t>
            </a:r>
            <a:r>
              <a:rPr lang="fr-FR" sz="1400" dirty="0"/>
              <a:t> ERF workshop L. </a:t>
            </a:r>
            <a:r>
              <a:rPr lang="fr-FR" sz="1400" dirty="0" err="1"/>
              <a:t>Devillers</a:t>
            </a:r>
            <a:r>
              <a:rPr lang="fr-FR" sz="1400" dirty="0"/>
              <a:t> </a:t>
            </a:r>
            <a:r>
              <a:rPr lang="fr-FR" sz="1400" dirty="0" err="1"/>
              <a:t>invited</a:t>
            </a:r>
            <a:r>
              <a:rPr lang="fr-FR" sz="1400" dirty="0"/>
              <a:t> to the </a:t>
            </a:r>
            <a:r>
              <a:rPr lang="fr-FR" sz="1400" dirty="0" err="1"/>
              <a:t>pannel</a:t>
            </a:r>
            <a:r>
              <a:rPr lang="fr-FR" sz="1400" dirty="0"/>
              <a:t>:  "Social </a:t>
            </a:r>
            <a:r>
              <a:rPr lang="fr-FR" sz="1400" dirty="0" err="1"/>
              <a:t>Robotics</a:t>
            </a:r>
            <a:r>
              <a:rPr lang="fr-FR" sz="1400" dirty="0"/>
              <a:t>, the </a:t>
            </a:r>
            <a:r>
              <a:rPr lang="fr-FR" sz="1400" dirty="0" err="1"/>
              <a:t>current</a:t>
            </a:r>
            <a:r>
              <a:rPr lang="fr-FR" sz="1400" dirty="0"/>
              <a:t> challenges and the </a:t>
            </a:r>
            <a:r>
              <a:rPr lang="fr-FR" sz="1400" dirty="0" err="1"/>
              <a:t>needs</a:t>
            </a:r>
            <a:r>
              <a:rPr lang="fr-FR" sz="1400" dirty="0"/>
              <a:t> », mars 2015. </a:t>
            </a:r>
          </a:p>
          <a:p>
            <a:r>
              <a:rPr lang="fr-FR" sz="1400" b="1" dirty="0"/>
              <a:t>Publications communes avec les partenaires d'ISN éventuellement </a:t>
            </a:r>
            <a:r>
              <a:rPr lang="fr-FR" sz="1400" b="1" dirty="0" err="1"/>
              <a:t>inter-disciplinaires</a:t>
            </a:r>
            <a:endParaRPr lang="fr-FR" sz="1400" b="1" dirty="0"/>
          </a:p>
          <a:p>
            <a:pPr marL="285750" lvl="0" indent="-285750">
              <a:buFont typeface="Arial"/>
              <a:buChar char="•"/>
            </a:pPr>
            <a:r>
              <a:rPr lang="fr-FR" sz="1400" dirty="0"/>
              <a:t>Présentations L. </a:t>
            </a:r>
            <a:r>
              <a:rPr lang="fr-FR" sz="1400" dirty="0" err="1"/>
              <a:t>Devillers</a:t>
            </a:r>
            <a:r>
              <a:rPr lang="fr-FR" sz="1400" dirty="0"/>
              <a:t>,  A. </a:t>
            </a:r>
            <a:r>
              <a:rPr lang="fr-FR" sz="1400" dirty="0" err="1"/>
              <a:t>Bensamoun</a:t>
            </a:r>
            <a:r>
              <a:rPr lang="fr-FR" sz="1400" dirty="0"/>
              <a:t>, colloque Les robots, Mars 2015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60132" y="3681028"/>
            <a:ext cx="294196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ISN – journée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DataSense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- 25 mars 2015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07504" y="46365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Avancées « Business Modèles »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3762" y="872716"/>
            <a:ext cx="8820726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 Question centrale des Business Modèles BM pour le développement de l’économie Numérique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 Choix de centrer les recherches du pôle sur les « BM du Cloud </a:t>
            </a:r>
            <a:r>
              <a:rPr lang="fr-FR" sz="2400" b="1" dirty="0" err="1" smtClean="0"/>
              <a:t>Computing</a:t>
            </a:r>
            <a:r>
              <a:rPr lang="fr-FR" sz="2400" b="1" dirty="0" smtClean="0"/>
              <a:t> »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C’est un terrain de jeu commun entre les informaticiens, les gestionnaires et économistes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Analyse en </a:t>
            </a:r>
            <a:r>
              <a:rPr lang="fr-FR" sz="2000" b="1" dirty="0" smtClean="0"/>
              <a:t>3 dimensions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: l'objectif est de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mettre en évidence les </a:t>
            </a:r>
            <a:r>
              <a:rPr lang="fr-FR" sz="2000" dirty="0"/>
              <a:t>croisements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entre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les </a:t>
            </a:r>
            <a:r>
              <a:rPr lang="fr-FR" sz="2000" b="1" dirty="0"/>
              <a:t>problèmes</a:t>
            </a:r>
            <a:r>
              <a:rPr lang="fr-FR" sz="2000" dirty="0"/>
              <a:t> </a:t>
            </a:r>
            <a:r>
              <a:rPr lang="fr-FR" sz="2000" b="1" dirty="0"/>
              <a:t>d'architecture technique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FR" i="1" dirty="0">
                <a:solidFill>
                  <a:schemeClr val="accent3">
                    <a:lumMod val="75000"/>
                  </a:schemeClr>
                </a:solidFill>
              </a:rPr>
              <a:t>problèmes soulevés par l'hétérogénéité des sources de données d'une part et du stockage de ces données d'autre part dans le ou les c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louds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), 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les </a:t>
            </a:r>
            <a:r>
              <a:rPr lang="fr-FR" sz="2000" b="1" dirty="0"/>
              <a:t>questions économiques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FR" i="1" dirty="0">
                <a:solidFill>
                  <a:schemeClr val="accent3">
                    <a:lumMod val="75000"/>
                  </a:schemeClr>
                </a:solidFill>
              </a:rPr>
              <a:t>critères de choix entre hébergement interne des données et cloud externe, entre les divers types de cloud externe, concurrence entre les offres de cloud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…)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les </a:t>
            </a:r>
            <a:r>
              <a:rPr lang="fr-FR" sz="2000" b="1" dirty="0"/>
              <a:t>changements organisationnels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qu'implique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l'adoption de solutions cloud au sein des départements IT des entreprises</a:t>
            </a:r>
          </a:p>
        </p:txBody>
      </p:sp>
      <p:pic>
        <p:nvPicPr>
          <p:cNvPr id="10" name="Logo_ISN.png"/>
          <p:cNvPicPr/>
          <p:nvPr/>
        </p:nvPicPr>
        <p:blipFill>
          <a:blip r:embed="rId2">
            <a:extLst/>
          </a:blip>
          <a:srcRect t="12170" b="12170"/>
          <a:stretch>
            <a:fillRect/>
          </a:stretch>
        </p:blipFill>
        <p:spPr>
          <a:xfrm>
            <a:off x="6840252" y="44624"/>
            <a:ext cx="2340260" cy="8280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988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52636"/>
            <a:ext cx="8064500" cy="647700"/>
          </a:xfrm>
        </p:spPr>
        <p:txBody>
          <a:bodyPr/>
          <a:lstStyle/>
          <a:p>
            <a:r>
              <a:rPr lang="fr-FR" sz="36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Pôle Business </a:t>
            </a:r>
            <a:r>
              <a:rPr lang="fr-FR" sz="36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/>
            </a:r>
            <a:br>
              <a:rPr lang="fr-FR" sz="36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</a:br>
            <a:r>
              <a:rPr lang="fr-FR" sz="3600" dirty="0" err="1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Models</a:t>
            </a:r>
            <a:endParaRPr lang="fr-FR" sz="3600" dirty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5516" y="1268760"/>
            <a:ext cx="835292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Réalisation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des objectifs et travaux: </a:t>
            </a:r>
          </a:p>
          <a:p>
            <a:pPr marL="742950" lvl="1" indent="-285750">
              <a:buFont typeface="Arial"/>
              <a:buChar char="•"/>
            </a:pP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sujets de thèse ou post-doc lancés en lien avec quels partenaires d’ISN </a:t>
            </a:r>
            <a:endParaRPr lang="fr-FR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Thèse de </a:t>
            </a:r>
            <a:r>
              <a:rPr lang="fr-FR" b="1" i="1" dirty="0" smtClean="0">
                <a:solidFill>
                  <a:schemeClr val="accent4">
                    <a:lumMod val="75000"/>
                  </a:schemeClr>
                </a:solidFill>
              </a:rPr>
              <a:t>Xiaolin Cheng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(financement ISN),   RITM, sur les business </a:t>
            </a:r>
            <a:r>
              <a:rPr lang="fr-FR" i="1" dirty="0" err="1" smtClean="0">
                <a:solidFill>
                  <a:schemeClr val="accent4">
                    <a:lumMod val="75000"/>
                  </a:schemeClr>
                </a:solidFill>
              </a:rPr>
              <a:t>models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 numériques et le cloud la thèse , sur articles, vise à analyser les processus de décision relatifs au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choix de solutions cloud, elle vise également à analyser les spécificités de l’organisation des business </a:t>
            </a:r>
            <a:r>
              <a:rPr lang="fr-FR" i="1" dirty="0" err="1" smtClean="0">
                <a:solidFill>
                  <a:schemeClr val="accent4">
                    <a:lumMod val="75000"/>
                  </a:schemeClr>
                </a:solidFill>
              </a:rPr>
              <a:t>models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 numériques en Chine, avec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le cas du e-commerce (une collaboration est en voie de montage avec </a:t>
            </a:r>
            <a:r>
              <a:rPr lang="fr-FR" i="1" dirty="0" err="1" smtClean="0">
                <a:solidFill>
                  <a:schemeClr val="accent4">
                    <a:lumMod val="75000"/>
                  </a:schemeClr>
                </a:solidFill>
              </a:rPr>
              <a:t>Tsingua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sur ce thème)</a:t>
            </a:r>
          </a:p>
          <a:p>
            <a:pPr marL="1200150" lvl="2" indent="-285750">
              <a:buFont typeface="Arial"/>
              <a:buChar char="•"/>
            </a:pP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Thèse de </a:t>
            </a:r>
            <a:r>
              <a:rPr lang="fr-FR" b="1" i="1" dirty="0" smtClean="0">
                <a:solidFill>
                  <a:schemeClr val="accent4">
                    <a:lumMod val="75000"/>
                  </a:schemeClr>
                </a:solidFill>
              </a:rPr>
              <a:t>Thierry Nabeth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,  RITM, sur  l’analyse de l’agilité  du Cloud , à  partir d’une approche multi-agents (financement partiel ANR)</a:t>
            </a:r>
          </a:p>
          <a:p>
            <a:pPr marL="1200150" lvl="2" indent="-285750">
              <a:buFont typeface="Arial"/>
              <a:buChar char="•"/>
            </a:pP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Thèse de </a:t>
            </a:r>
            <a:r>
              <a:rPr lang="fr-FR" b="1" i="1" dirty="0" err="1" smtClean="0">
                <a:solidFill>
                  <a:schemeClr val="accent4">
                    <a:lumMod val="75000"/>
                  </a:schemeClr>
                </a:solidFill>
              </a:rPr>
              <a:t>Sheherazade</a:t>
            </a:r>
            <a:r>
              <a:rPr lang="fr-FR" b="1" i="1" dirty="0" smtClean="0">
                <a:solidFill>
                  <a:schemeClr val="accent4">
                    <a:lumMod val="75000"/>
                  </a:schemeClr>
                </a:solidFill>
              </a:rPr>
              <a:t> Benzerga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, RITM, sur les business </a:t>
            </a:r>
            <a:r>
              <a:rPr lang="fr-FR" i="1" dirty="0" err="1" smtClean="0">
                <a:solidFill>
                  <a:schemeClr val="accent4">
                    <a:lumMod val="75000"/>
                  </a:schemeClr>
                </a:solidFill>
              </a:rPr>
              <a:t>models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 et les IT trends , démarrée en  septembre 2014 (financement Daimler, Stuttgart)</a:t>
            </a:r>
          </a:p>
          <a:p>
            <a:pPr marL="1200150" lvl="2" indent="-285750">
              <a:buFont typeface="Arial"/>
              <a:buChar char="•"/>
            </a:pP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Thèse de </a:t>
            </a:r>
            <a:r>
              <a:rPr lang="fr-FR" b="1" i="1" dirty="0" smtClean="0">
                <a:solidFill>
                  <a:schemeClr val="accent4">
                    <a:lumMod val="75000"/>
                  </a:schemeClr>
                </a:solidFill>
              </a:rPr>
              <a:t>Sabine </a:t>
            </a: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Khalil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(organisation du cloud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; sous la 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</a:rPr>
              <a:t>dir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 de Valérie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Fernandez)</a:t>
            </a:r>
          </a:p>
          <a:p>
            <a:pPr marL="1200150" lvl="2" indent="-285750">
              <a:buFont typeface="Arial"/>
              <a:buChar char="•"/>
            </a:pP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Thèse de </a:t>
            </a:r>
            <a:r>
              <a:rPr lang="fr-FR" b="1" i="1" dirty="0" err="1" smtClean="0">
                <a:solidFill>
                  <a:schemeClr val="accent4">
                    <a:lumMod val="75000"/>
                  </a:schemeClr>
                </a:solidFill>
              </a:rPr>
              <a:t>Nasim</a:t>
            </a:r>
            <a:r>
              <a:rPr lang="fr-FR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4">
                    <a:lumMod val="75000"/>
                  </a:schemeClr>
                </a:solidFill>
              </a:rPr>
              <a:t>Bahari</a:t>
            </a: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(business </a:t>
            </a:r>
            <a:r>
              <a:rPr lang="fr-FR" i="1" dirty="0" err="1" smtClean="0">
                <a:solidFill>
                  <a:schemeClr val="accent4">
                    <a:lumMod val="75000"/>
                  </a:schemeClr>
                </a:solidFill>
              </a:rPr>
              <a:t>models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 et écosystèmes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; sous la 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</a:rPr>
              <a:t>dir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 de : Valérie Fernandez et Rémi 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</a:rPr>
              <a:t>Maniak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1200150" lvl="2" indent="-285750">
              <a:buFont typeface="Arial"/>
              <a:buChar char="•"/>
            </a:pP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Post-docs de </a:t>
            </a:r>
            <a:r>
              <a:rPr lang="fr-FR" b="1" i="1" dirty="0" smtClean="0">
                <a:solidFill>
                  <a:schemeClr val="accent4">
                    <a:lumMod val="75000"/>
                  </a:schemeClr>
                </a:solidFill>
              </a:rPr>
              <a:t>Francesca </a:t>
            </a:r>
            <a:r>
              <a:rPr lang="fr-FR" b="1" i="1" dirty="0" err="1" smtClean="0">
                <a:solidFill>
                  <a:schemeClr val="accent4">
                    <a:lumMod val="75000"/>
                  </a:schemeClr>
                </a:solidFill>
              </a:rPr>
              <a:t>Bugiotti</a:t>
            </a:r>
            <a:r>
              <a:rPr lang="fr-FR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et </a:t>
            </a:r>
            <a:r>
              <a:rPr lang="fr-FR" b="1" i="1" dirty="0" smtClean="0">
                <a:solidFill>
                  <a:schemeClr val="accent4">
                    <a:lumMod val="75000"/>
                  </a:schemeClr>
                </a:solidFill>
              </a:rPr>
              <a:t>Ioana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b="1" i="1" dirty="0" smtClean="0">
                <a:solidFill>
                  <a:schemeClr val="accent4">
                    <a:lumMod val="75000"/>
                  </a:schemeClr>
                </a:solidFill>
              </a:rPr>
              <a:t>Ileana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 (financement ressources propres INRIA) sur le stockage dans des </a:t>
            </a:r>
            <a:r>
              <a:rPr lang="fr-FR" i="1" dirty="0" err="1" smtClean="0">
                <a:solidFill>
                  <a:schemeClr val="accent4">
                    <a:lumMod val="75000"/>
                  </a:schemeClr>
                </a:solidFill>
              </a:rPr>
              <a:t>clouds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 hybrides</a:t>
            </a:r>
            <a:endParaRPr lang="fr-FR" i="1" dirty="0">
              <a:solidFill>
                <a:schemeClr val="accent4">
                  <a:lumMod val="75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fr-FR" sz="1600" i="1" dirty="0" smtClean="0">
              <a:solidFill>
                <a:srgbClr val="660066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951"/>
            <a:ext cx="607193" cy="652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2636"/>
            <a:ext cx="657579" cy="50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9"/>
          <a:stretch>
            <a:fillRect/>
          </a:stretch>
        </p:blipFill>
        <p:spPr bwMode="auto">
          <a:xfrm>
            <a:off x="8219410" y="800708"/>
            <a:ext cx="924590" cy="51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Inria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449" y="260648"/>
            <a:ext cx="865551" cy="41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689992" cy="40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GREGHEC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728700"/>
            <a:ext cx="1003388" cy="5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OAK_versionhorizontale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32"/>
            <a:ext cx="1089304" cy="484135"/>
          </a:xfrm>
          <a:prstGeom prst="rect">
            <a:avLst/>
          </a:prstGeom>
        </p:spPr>
      </p:pic>
      <p:pic>
        <p:nvPicPr>
          <p:cNvPr id="13" name="Image 12" descr="logo-lri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152636"/>
            <a:ext cx="543366" cy="6177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5556" y="6201308"/>
            <a:ext cx="75248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http://</a:t>
            </a:r>
            <a:r>
              <a:rPr lang="fr-FR" sz="1050" dirty="0" err="1"/>
              <a:t>www.agence</a:t>
            </a:r>
            <a:r>
              <a:rPr lang="fr-FR" sz="1050" dirty="0"/>
              <a:t>-nationale-</a:t>
            </a:r>
            <a:r>
              <a:rPr lang="fr-FR" sz="1050" dirty="0" err="1"/>
              <a:t>recherche.fr</a:t>
            </a:r>
            <a:r>
              <a:rPr lang="fr-FR" sz="1050" dirty="0"/>
              <a:t>/informations/agenda/</a:t>
            </a:r>
            <a:r>
              <a:rPr lang="fr-FR" sz="1050" dirty="0" err="1"/>
              <a:t>detail</a:t>
            </a:r>
            <a:r>
              <a:rPr lang="fr-FR" sz="1050" dirty="0"/>
              <a:t>/data-digital-business-models-cloud-computing-and-organization-design/</a:t>
            </a:r>
          </a:p>
        </p:txBody>
      </p:sp>
    </p:spTree>
    <p:extLst>
      <p:ext uri="{BB962C8B-B14F-4D97-AF65-F5344CB8AC3E}">
        <p14:creationId xmlns:p14="http://schemas.microsoft.com/office/powerpoint/2010/main" val="132096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ISN – journée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DataSense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- 25 mars 2015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07504" y="4636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Avancées « e_Learning »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800708"/>
            <a:ext cx="912818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 Les ressources et scénarios pédagogiques : </a:t>
            </a:r>
            <a:r>
              <a:rPr lang="fr-FR" sz="2400" b="1" dirty="0" smtClean="0">
                <a:solidFill>
                  <a:srgbClr val="146090"/>
                </a:solidFill>
              </a:rPr>
              <a:t>Quelle personnalisation, comment prendre en compte les expériences des apprenants?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fr-FR" sz="2400" b="1" dirty="0" smtClean="0"/>
              <a:t>Travaux sur les tests de connaissance </a:t>
            </a:r>
            <a:r>
              <a:rPr lang="fr-FR" sz="2400" b="1" u="sng" dirty="0" smtClean="0"/>
              <a:t>adaptatifs</a:t>
            </a:r>
            <a:r>
              <a:rPr lang="fr-FR" sz="2400" b="1" dirty="0" smtClean="0"/>
              <a:t> où les questions posées sont fonction des réponses précédentes de l’apprenant,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Proposition d’un protocole permettant de </a:t>
            </a:r>
            <a:r>
              <a:rPr lang="fr-FR" sz="2400" dirty="0" smtClean="0"/>
              <a:t>comparer des méthodes différentes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 sur les mêmes données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charset="2"/>
              <a:buChar char="q"/>
            </a:pPr>
            <a:r>
              <a:rPr lang="fr-FR" sz="2400" b="1" dirty="0" smtClean="0"/>
              <a:t>Les apprenants des </a:t>
            </a:r>
            <a:r>
              <a:rPr lang="fr-FR" sz="2400" b="1" dirty="0" err="1" smtClean="0"/>
              <a:t>MOOCs</a:t>
            </a:r>
            <a:r>
              <a:rPr lang="fr-FR" sz="2400" b="1" dirty="0" smtClean="0"/>
              <a:t> </a:t>
            </a:r>
            <a:r>
              <a:rPr lang="fr-FR" sz="2400" dirty="0" smtClean="0"/>
              <a:t>: intentions, comportement, </a:t>
            </a:r>
            <a:r>
              <a:rPr lang="fr-FR" sz="2400" dirty="0" err="1" smtClean="0"/>
              <a:t>etc</a:t>
            </a:r>
            <a:r>
              <a:rPr lang="fr-FR" sz="2400" dirty="0" smtClean="0"/>
              <a:t>?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Articulation entre les données sociologiques et les activités observables dans les </a:t>
            </a:r>
            <a:r>
              <a:rPr lang="fr-FR" sz="2400" dirty="0" err="1" smtClean="0">
                <a:solidFill>
                  <a:schemeClr val="accent3">
                    <a:lumMod val="75000"/>
                  </a:schemeClr>
                </a:solidFill>
              </a:rPr>
              <a:t>MOOCs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, caractérisation de la </a:t>
            </a:r>
            <a:r>
              <a:rPr lang="fr-FR" sz="2400" dirty="0" smtClean="0"/>
              <a:t>notion d’engagement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Les </a:t>
            </a:r>
            <a:r>
              <a:rPr lang="fr-FR" sz="2400" b="1" dirty="0" err="1" smtClean="0"/>
              <a:t>co</a:t>
            </a:r>
            <a:r>
              <a:rPr lang="fr-FR" sz="2400" b="1" dirty="0" smtClean="0"/>
              <a:t>-animateurs sont également actifs dans le GT Moocs de la FCS et font le pont entre la recherche et la mise en œuvre sur le campus</a:t>
            </a:r>
          </a:p>
          <a:p>
            <a:pPr marL="800100" lvl="2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 err="1" smtClean="0">
                <a:solidFill>
                  <a:schemeClr val="accent3">
                    <a:lumMod val="75000"/>
                  </a:schemeClr>
                </a:solidFill>
              </a:rPr>
              <a:t>eFAN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 (11000 inscrits, MOOC de </a:t>
            </a:r>
            <a:r>
              <a:rPr lang="fr-FR" sz="2400" dirty="0" err="1" smtClean="0">
                <a:solidFill>
                  <a:schemeClr val="accent3">
                    <a:lumMod val="75000"/>
                  </a:schemeClr>
                </a:solidFill>
              </a:rPr>
              <a:t>Aà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 Z (5000 inscrits)</a:t>
            </a:r>
            <a:endParaRPr lang="fr-F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Logo_ISN.png"/>
          <p:cNvPicPr/>
          <p:nvPr/>
        </p:nvPicPr>
        <p:blipFill>
          <a:blip r:embed="rId3">
            <a:extLst/>
          </a:blip>
          <a:srcRect t="12170" b="12170"/>
          <a:stretch>
            <a:fillRect/>
          </a:stretch>
        </p:blipFill>
        <p:spPr>
          <a:xfrm>
            <a:off x="6048164" y="44624"/>
            <a:ext cx="3132348" cy="720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318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52636"/>
            <a:ext cx="8064500" cy="647700"/>
          </a:xfrm>
        </p:spPr>
        <p:txBody>
          <a:bodyPr/>
          <a:lstStyle/>
          <a:p>
            <a:r>
              <a:rPr lang="fr-FR" sz="36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Pôle </a:t>
            </a: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e</a:t>
            </a:r>
            <a:r>
              <a:rPr lang="fr-FR" sz="3600" dirty="0" err="1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Learning</a:t>
            </a:r>
            <a:endParaRPr lang="fr-FR" sz="3600" dirty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908720"/>
            <a:ext cx="835292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Réalisation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des objectifs et travaux: 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Thèse Jill-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Jenn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VIE</a:t>
            </a:r>
          </a:p>
          <a:p>
            <a:pPr marL="742950" lvl="1" indent="-285750">
              <a:buFont typeface="Arial"/>
              <a:buChar char="•"/>
            </a:pP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Evaluation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automatique via des tests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adaptatifs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dans le cadre des MOOC</a:t>
            </a:r>
          </a:p>
          <a:p>
            <a:pPr marL="1200150" lvl="2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Minimisation des tests passés parles apprenants  en vue de tests pré-cours, post-cours et gestion de parcours personnalisés</a:t>
            </a:r>
          </a:p>
          <a:p>
            <a:pPr marL="1200150" lvl="2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Méthodes numériques puis hybrides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Thèse Matthieu CISEL</a:t>
            </a:r>
          </a:p>
          <a:p>
            <a:pPr marL="1200150" lvl="2" indent="-285750">
              <a:buFont typeface="Arial"/>
              <a:buChar char="•"/>
            </a:pP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Typage et catégorisation des utilisations des MOOC : facteurs explicatifs et prédictifs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Méthodes analyses de données, statistiques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Thèse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Hiba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HAJRI </a:t>
            </a: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fr-FR" i="1" dirty="0" err="1" smtClean="0">
                <a:solidFill>
                  <a:schemeClr val="accent4">
                    <a:lumMod val="75000"/>
                  </a:schemeClr>
                </a:solidFill>
              </a:rPr>
              <a:t>Linked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Education for 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</a:rPr>
              <a:t>Personalization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introduction de données ouvertes et orientation forte vers la personnalisation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Nouvelle thèse 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</a:rPr>
              <a:t>Quel(s) processus et parcours d’apprentissage(s) au sein d’un MOOC »</a:t>
            </a:r>
          </a:p>
          <a:p>
            <a:pPr marL="1200150" lvl="2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Méthodes SHS : entretiens, observations, questionnaires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Mission d’aide à l’analyse statistique doctorante Paris 11, Pauline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Scherdel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Stage M2 « Analyse de données issues des MOOC »</a:t>
            </a:r>
          </a:p>
          <a:p>
            <a:pPr marL="742950" lvl="1" indent="-285750">
              <a:buFont typeface="Arial"/>
              <a:buChar char="•"/>
            </a:pPr>
            <a:endParaRPr lang="fr-FR" sz="1600" i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0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ISN – journée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DataSense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- 25 mars 2015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07504" y="46365"/>
            <a:ext cx="673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Perspectives et Vision Post-2016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750" y="764704"/>
            <a:ext cx="9072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Mise </a:t>
            </a:r>
            <a:r>
              <a:rPr lang="fr-FR" sz="2400" b="1" dirty="0"/>
              <a:t>en place d’une plateforme d’échange / réseau </a:t>
            </a:r>
            <a:r>
              <a:rPr lang="fr-FR" sz="2400" b="1" dirty="0" smtClean="0"/>
              <a:t>social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veilles, plateforme d’échanges d’idées et d’évènements avec une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ouverture sur une communauté plus large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=&gt; </a:t>
            </a:r>
            <a:r>
              <a:rPr lang="fr-FR" sz="2400" b="1" dirty="0">
                <a:solidFill>
                  <a:srgbClr val="000000"/>
                </a:solidFill>
              </a:rPr>
              <a:t>carrefour français de référence pour les enjeux de la société du </a:t>
            </a:r>
            <a:r>
              <a:rPr lang="fr-FR" sz="2400" b="1" dirty="0" smtClean="0">
                <a:solidFill>
                  <a:srgbClr val="000000"/>
                </a:solidFill>
              </a:rPr>
              <a:t>numérique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/>
              <a:t>Renforcement des dépôts de </a:t>
            </a:r>
            <a:r>
              <a:rPr lang="fr-FR" sz="2400" b="1" dirty="0"/>
              <a:t>projets Européens H2020</a:t>
            </a:r>
            <a:r>
              <a:rPr lang="fr-FR" sz="2400" dirty="0"/>
              <a:t>, en particulier avec le positionnement </a:t>
            </a:r>
            <a:r>
              <a:rPr lang="fr-FR" sz="2400" b="1" dirty="0"/>
              <a:t>RRI/SSH</a:t>
            </a:r>
            <a:r>
              <a:rPr lang="fr-FR" sz="2400" dirty="0"/>
              <a:t> sur les 3 </a:t>
            </a:r>
            <a:r>
              <a:rPr lang="fr-FR" sz="2400" dirty="0" smtClean="0"/>
              <a:t>piliers</a:t>
            </a:r>
            <a:endParaRPr lang="fr-FR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 smtClean="0"/>
              <a:t>Collaborations avec des composantes et initiatives de l’</a:t>
            </a:r>
            <a:r>
              <a:rPr lang="fr-FR" sz="2400" dirty="0" err="1" smtClean="0"/>
              <a:t>UPSay</a:t>
            </a:r>
            <a:r>
              <a:rPr lang="fr-FR" sz="2400" dirty="0" smtClean="0"/>
              <a:t> :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Départements, CDS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ISIS, MSH</a:t>
            </a:r>
            <a:endParaRPr lang="fr-FR" sz="2400" b="1" dirty="0"/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Ouverture vers d’autres domaines sectoriels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err="1" smtClean="0">
                <a:solidFill>
                  <a:schemeClr val="accent3">
                    <a:lumMod val="75000"/>
                  </a:schemeClr>
                </a:solidFill>
              </a:rPr>
              <a:t>e_Santé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chemeClr val="accent3">
                    <a:lumMod val="75000"/>
                  </a:schemeClr>
                </a:solidFill>
              </a:rPr>
              <a:t>e_Alimentation</a:t>
            </a:r>
            <a:endParaRPr lang="fr-F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 Consolidation du financement « partenarial »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Programme Industriel : affiliation, contrats, mécénat</a:t>
            </a:r>
          </a:p>
        </p:txBody>
      </p:sp>
      <p:pic>
        <p:nvPicPr>
          <p:cNvPr id="10" name="Logo_ISN.png"/>
          <p:cNvPicPr/>
          <p:nvPr/>
        </p:nvPicPr>
        <p:blipFill>
          <a:blip r:embed="rId3">
            <a:extLst/>
          </a:blip>
          <a:srcRect t="12170" b="12170"/>
          <a:stretch>
            <a:fillRect/>
          </a:stretch>
        </p:blipFill>
        <p:spPr>
          <a:xfrm>
            <a:off x="7560332" y="44624"/>
            <a:ext cx="1620180" cy="720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065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LIDEX Paris-Saclay - 25 mars 2015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3508" y="72870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/>
              <a:t>L’institut de la Société Numérique </a:t>
            </a:r>
            <a:endParaRPr lang="fr-FR" sz="1400" dirty="0" smtClean="0"/>
          </a:p>
          <a:p>
            <a:pPr algn="r"/>
            <a:r>
              <a:rPr lang="fr-FR" sz="1400" dirty="0" smtClean="0"/>
              <a:t>a </a:t>
            </a:r>
            <a:r>
              <a:rPr lang="fr-FR" sz="1400" dirty="0"/>
              <a:t>le plaisir de vous convier à la conférence </a:t>
            </a:r>
            <a:r>
              <a:rPr lang="fr-FR" sz="1400" dirty="0" smtClean="0"/>
              <a:t>:</a:t>
            </a:r>
            <a:endParaRPr lang="fr-FR" sz="1400" dirty="0"/>
          </a:p>
          <a:p>
            <a:pPr algn="r"/>
            <a:r>
              <a:rPr lang="fr-FR" dirty="0">
                <a:solidFill>
                  <a:srgbClr val="FF0000"/>
                </a:solidFill>
              </a:rPr>
              <a:t>« Comprendre et Construire la Société Numérique </a:t>
            </a:r>
            <a:r>
              <a:rPr lang="fr-FR" dirty="0" smtClean="0">
                <a:solidFill>
                  <a:srgbClr val="FF0000"/>
                </a:solidFill>
              </a:rPr>
              <a:t>»</a:t>
            </a:r>
            <a:endParaRPr lang="fr-FR" dirty="0">
              <a:solidFill>
                <a:srgbClr val="FF0000"/>
              </a:solidFill>
            </a:endParaRPr>
          </a:p>
          <a:p>
            <a:pPr algn="r"/>
            <a:r>
              <a:rPr lang="fr-FR" sz="1400" b="1" dirty="0"/>
              <a:t>Les 9 et 10 avril </a:t>
            </a:r>
            <a:r>
              <a:rPr lang="fr-FR" sz="1400" b="1" dirty="0" smtClean="0"/>
              <a:t>2015</a:t>
            </a:r>
            <a:endParaRPr lang="fr-FR" sz="1400" b="1" dirty="0"/>
          </a:p>
          <a:p>
            <a:pPr algn="r"/>
            <a:r>
              <a:rPr lang="fr-FR" sz="1200" dirty="0"/>
              <a:t>Hôtel Potocki – Salle des Lustres et Salle des </a:t>
            </a:r>
            <a:r>
              <a:rPr lang="fr-FR" sz="1200" dirty="0" smtClean="0"/>
              <a:t>Cuivres</a:t>
            </a:r>
            <a:endParaRPr lang="fr-FR" sz="1200" dirty="0"/>
          </a:p>
          <a:p>
            <a:pPr algn="r"/>
            <a:r>
              <a:rPr lang="fr-FR" sz="1200" dirty="0"/>
              <a:t>Siège de la Chambre de Commerce de Paris et d’Ile de </a:t>
            </a:r>
            <a:r>
              <a:rPr lang="fr-FR" sz="1200" dirty="0" smtClean="0"/>
              <a:t>France</a:t>
            </a:r>
            <a:endParaRPr lang="fr-FR" sz="1200" dirty="0"/>
          </a:p>
          <a:p>
            <a:pPr algn="r"/>
            <a:r>
              <a:rPr lang="fr-FR" sz="1200" dirty="0"/>
              <a:t>27 avenue de </a:t>
            </a:r>
            <a:r>
              <a:rPr lang="fr-FR" sz="1200" dirty="0" smtClean="0"/>
              <a:t>Friedland</a:t>
            </a:r>
            <a:endParaRPr lang="fr-FR" sz="1200" dirty="0"/>
          </a:p>
          <a:p>
            <a:pPr algn="r"/>
            <a:r>
              <a:rPr lang="fr-FR" sz="1200" dirty="0"/>
              <a:t>75008 Paris</a:t>
            </a:r>
          </a:p>
          <a:p>
            <a:pPr algn="ctr"/>
            <a:endParaRPr lang="fr-FR" sz="1400" dirty="0"/>
          </a:p>
          <a:p>
            <a:pPr algn="ctr"/>
            <a:r>
              <a:rPr lang="fr-FR" sz="1600" dirty="0"/>
              <a:t>Cette conférence sera l’occasion de donner la parole aux décideurs du numérique sur les enjeux sociétaux émergents et de présenter l’évolution de la recherche interdisciplinaire sur le numérique</a:t>
            </a:r>
            <a:r>
              <a:rPr lang="fr-FR" sz="1600" dirty="0" smtClean="0"/>
              <a:t>.</a:t>
            </a:r>
            <a:endParaRPr lang="fr-FR" sz="1600" dirty="0"/>
          </a:p>
          <a:p>
            <a:pPr algn="ctr"/>
            <a:endParaRPr lang="fr-FR" sz="1400" dirty="0"/>
          </a:p>
          <a:p>
            <a:pPr algn="ctr"/>
            <a:r>
              <a:rPr lang="fr-FR" sz="1400" b="1" dirty="0"/>
              <a:t>PROGRAMME PREVISIONNEL 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Jeudi 9 avril, 17h00 à 21h00 </a:t>
            </a:r>
          </a:p>
          <a:p>
            <a:pPr algn="ctr"/>
            <a:r>
              <a:rPr lang="fr-FR" sz="1600" dirty="0"/>
              <a:t>Présentation des enjeux sociétaux du numérique par des personnalités du monde politique, institutionnel, académique et industriel</a:t>
            </a:r>
            <a:r>
              <a:rPr lang="fr-FR" sz="1600" dirty="0" smtClean="0"/>
              <a:t>.</a:t>
            </a:r>
            <a:endParaRPr lang="fr-FR" sz="1600" dirty="0"/>
          </a:p>
          <a:p>
            <a:pPr algn="ctr"/>
            <a:r>
              <a:rPr lang="fr-FR" sz="1600" dirty="0"/>
              <a:t>Cocktail dinatoire dans la salle des </a:t>
            </a:r>
            <a:r>
              <a:rPr lang="fr-FR" sz="1600" dirty="0" smtClean="0"/>
              <a:t>Cuivres</a:t>
            </a:r>
            <a:endParaRPr lang="fr-FR" sz="1600" dirty="0"/>
          </a:p>
          <a:p>
            <a:pPr algn="ctr"/>
            <a:endParaRPr lang="fr-FR" sz="1400" dirty="0"/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Vendredi 10 avril, 9h00 à </a:t>
            </a:r>
            <a:r>
              <a:rPr lang="fr-FR" sz="1400" dirty="0" smtClean="0">
                <a:solidFill>
                  <a:srgbClr val="FF0000"/>
                </a:solidFill>
              </a:rPr>
              <a:t>17h00</a:t>
            </a:r>
            <a:endParaRPr lang="fr-FR" sz="1400" dirty="0">
              <a:solidFill>
                <a:srgbClr val="FF0000"/>
              </a:solidFill>
            </a:endParaRPr>
          </a:p>
          <a:p>
            <a:pPr algn="ctr"/>
            <a:r>
              <a:rPr lang="fr-FR" sz="1600" dirty="0"/>
              <a:t> Présentation des grands thèmes de recherches de l’institut et de ses </a:t>
            </a:r>
            <a:r>
              <a:rPr lang="fr-FR" sz="1600" dirty="0" smtClean="0"/>
              <a:t>applications</a:t>
            </a:r>
            <a:endParaRPr lang="fr-FR" sz="1600" dirty="0"/>
          </a:p>
          <a:p>
            <a:pPr algn="ctr"/>
            <a:r>
              <a:rPr lang="fr-FR" sz="1600" dirty="0"/>
              <a:t>(Identités numériques et données personnelles, e-learning, </a:t>
            </a:r>
            <a:r>
              <a:rPr lang="fr-FR" sz="1600" dirty="0" err="1"/>
              <a:t>co-évolution</a:t>
            </a:r>
            <a:r>
              <a:rPr lang="fr-FR" sz="1600" dirty="0"/>
              <a:t> homme-machine, modèles d’affaires innovants). </a:t>
            </a:r>
          </a:p>
          <a:p>
            <a:pPr algn="ctr"/>
            <a:r>
              <a:rPr lang="fr-FR" sz="1600" dirty="0"/>
              <a:t>Buffet </a:t>
            </a:r>
            <a:r>
              <a:rPr lang="fr-FR" sz="1600" dirty="0" err="1"/>
              <a:t>déjeunatoire</a:t>
            </a:r>
            <a:r>
              <a:rPr lang="fr-FR" sz="1600" dirty="0"/>
              <a:t> dans la salle des Cuivres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Plus de détail ici =&gt; http://</a:t>
            </a:r>
            <a:r>
              <a:rPr lang="fr-FR" sz="1400" dirty="0" err="1"/>
              <a:t>www.inria.fr</a:t>
            </a:r>
            <a:r>
              <a:rPr lang="fr-FR" sz="1400" dirty="0"/>
              <a:t>/centre/</a:t>
            </a:r>
            <a:r>
              <a:rPr lang="fr-FR" sz="1400" dirty="0" err="1"/>
              <a:t>saclay</a:t>
            </a:r>
            <a:r>
              <a:rPr lang="fr-FR" sz="1400" dirty="0"/>
              <a:t>/recherche/</a:t>
            </a:r>
            <a:r>
              <a:rPr lang="fr-FR" sz="1400" dirty="0" err="1"/>
              <a:t>conference-isn</a:t>
            </a:r>
            <a:r>
              <a:rPr lang="fr-FR" sz="1400" dirty="0"/>
              <a:t>/programme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8659"/>
            <a:ext cx="3708412" cy="22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1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p_marque_commu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70460"/>
            <a:ext cx="1318580" cy="131858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6CD9AA-6F06-5547-9CAA-3CB1A9E4D965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828675" y="6418263"/>
            <a:ext cx="6191250" cy="250825"/>
          </a:xfrm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ISN – journée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DataSense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- 25 mars 2015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22" descr="Département Informatique et Réseau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90" y="326374"/>
            <a:ext cx="792088" cy="6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ttp://laurentoudre.fr/logo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024844"/>
            <a:ext cx="102834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8" descr="Université Paris-S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160748"/>
            <a:ext cx="98469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s://www.inria.fr/extension/site_inria/design/site_inria/images/logos/logo_INRIA_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96651"/>
            <a:ext cx="107056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9886" y="296652"/>
            <a:ext cx="7920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Le logo d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1988841"/>
            <a:ext cx="960107" cy="864096"/>
          </a:xfrm>
          <a:prstGeom prst="rect">
            <a:avLst/>
          </a:prstGeom>
          <a:noFill/>
        </p:spPr>
      </p:pic>
      <p:pic>
        <p:nvPicPr>
          <p:cNvPr id="17" name="Picture 6" descr="Logo du C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9891" y="188250"/>
            <a:ext cx="792087" cy="792087"/>
          </a:xfrm>
          <a:prstGeom prst="rect">
            <a:avLst/>
          </a:prstGeom>
          <a:noFill/>
        </p:spPr>
      </p:pic>
      <p:pic>
        <p:nvPicPr>
          <p:cNvPr id="19" name="Picture 10" descr="Soirée co..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880828"/>
            <a:ext cx="1108120" cy="826903"/>
          </a:xfrm>
          <a:prstGeom prst="rect">
            <a:avLst/>
          </a:prstGeom>
          <a:noFill/>
        </p:spPr>
      </p:pic>
      <p:pic>
        <p:nvPicPr>
          <p:cNvPr id="20" name="Picture 12" descr="http://upload.wikimedia.org/wikipedia/fr/0/05/Universit%C3%A9_Versailles_Saint-Quentin-en-Yvelines_logo_201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39652" y="1160748"/>
            <a:ext cx="1286525" cy="648072"/>
          </a:xfrm>
          <a:prstGeom prst="rect">
            <a:avLst/>
          </a:prstGeom>
          <a:noFill/>
        </p:spPr>
      </p:pic>
      <p:pic>
        <p:nvPicPr>
          <p:cNvPr id="22" name="Picture 6" descr="http://ts2.mm.bing.net/th?id=H.4919099932280201&amp;pid=15.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5875" y="1952836"/>
            <a:ext cx="1228013" cy="850163"/>
          </a:xfrm>
          <a:prstGeom prst="rect">
            <a:avLst/>
          </a:prstGeom>
          <a:noFill/>
        </p:spPr>
      </p:pic>
      <p:pic>
        <p:nvPicPr>
          <p:cNvPr id="23" name="Picture 10" descr="http://upload.wikimedia.org/wikipedia/en/c/c9/Logroptech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516" y="2708920"/>
            <a:ext cx="1372533" cy="855464"/>
          </a:xfrm>
          <a:prstGeom prst="rect">
            <a:avLst/>
          </a:prstGeom>
          <a:noFill/>
        </p:spPr>
      </p:pic>
      <p:pic>
        <p:nvPicPr>
          <p:cNvPr id="24" name="Picture 17" descr="Fichier:Logo INRA 2013.0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15716" y="2880308"/>
            <a:ext cx="1080120" cy="584696"/>
          </a:xfrm>
          <a:prstGeom prst="rect">
            <a:avLst/>
          </a:prstGeom>
          <a:noFill/>
        </p:spPr>
      </p:pic>
      <p:cxnSp>
        <p:nvCxnSpPr>
          <p:cNvPr id="25" name="Connecteur droit 24"/>
          <p:cNvCxnSpPr/>
          <p:nvPr/>
        </p:nvCxnSpPr>
        <p:spPr>
          <a:xfrm>
            <a:off x="323528" y="3825044"/>
            <a:ext cx="4140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1136833"/>
            <a:ext cx="1536610" cy="6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 descr="Logo_ISN.ai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79166"/>
            <a:ext cx="6264696" cy="2502162"/>
          </a:xfrm>
          <a:prstGeom prst="rect">
            <a:avLst/>
          </a:prstGeom>
        </p:spPr>
      </p:pic>
      <p:sp>
        <p:nvSpPr>
          <p:cNvPr id="27" name="Espace réservé du texte 2"/>
          <p:cNvSpPr>
            <a:spLocks noGrp="1"/>
          </p:cNvSpPr>
          <p:nvPr>
            <p:ph type="body" idx="1"/>
          </p:nvPr>
        </p:nvSpPr>
        <p:spPr>
          <a:xfrm>
            <a:off x="4608004" y="2593962"/>
            <a:ext cx="2088232" cy="1843150"/>
          </a:xfrm>
        </p:spPr>
        <p:txBody>
          <a:bodyPr>
            <a:norm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Merci de votre attention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4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ISN – journée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DataSense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- 25 mars 2015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7910" y="46365"/>
            <a:ext cx="665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Agenda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2008" y="1304764"/>
            <a:ext cx="90725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3200" b="1" dirty="0" smtClean="0"/>
              <a:t> Positionnement / Profil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3200" b="1" dirty="0"/>
              <a:t> </a:t>
            </a:r>
            <a:r>
              <a:rPr lang="fr-FR" sz="3200" b="1" dirty="0" smtClean="0"/>
              <a:t>Feuille de route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3200" b="1" dirty="0"/>
              <a:t> </a:t>
            </a:r>
            <a:r>
              <a:rPr lang="fr-FR" sz="3200" b="1" dirty="0" smtClean="0"/>
              <a:t>Initiatives de Visibilité Nationale / Internationale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3200" b="1" dirty="0" smtClean="0"/>
              <a:t>Avancées des Pôles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3200" b="1" dirty="0" smtClean="0"/>
              <a:t>Perspectives </a:t>
            </a:r>
            <a:r>
              <a:rPr lang="fr-FR" sz="3200" b="1" dirty="0" smtClean="0"/>
              <a:t>et Vision </a:t>
            </a:r>
            <a:r>
              <a:rPr lang="fr-FR" sz="3200" b="1" dirty="0"/>
              <a:t>Post-2016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10" name="Logo_ISN.png"/>
          <p:cNvPicPr/>
          <p:nvPr/>
        </p:nvPicPr>
        <p:blipFill>
          <a:blip r:embed="rId2">
            <a:extLst/>
          </a:blip>
          <a:srcRect t="12170" b="12170"/>
          <a:stretch>
            <a:fillRect/>
          </a:stretch>
        </p:blipFill>
        <p:spPr>
          <a:xfrm>
            <a:off x="5328084" y="44624"/>
            <a:ext cx="3852428" cy="720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4356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ISN – journée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DataSense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- 25 mars 2015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7910" y="46365"/>
            <a:ext cx="665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Positionnement - Profil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835833"/>
            <a:ext cx="90725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 Objectifs de lancement (Juin 2013)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être le centre de </a:t>
            </a:r>
            <a:r>
              <a:rPr lang="fr-FR" sz="2400" dirty="0" smtClean="0"/>
              <a:t>recherche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400" dirty="0" smtClean="0"/>
              <a:t>collaborative et pluridisciplinaire STIC – SHS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 de l’Université Paris-Saclay, dédié aux grands défis de la Société Numérique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 Organisation scientifique </a:t>
            </a:r>
            <a:r>
              <a:rPr lang="fr-FR" sz="2400" dirty="0" smtClean="0"/>
              <a:t>autour de « pôles » (2 </a:t>
            </a:r>
            <a:r>
              <a:rPr lang="fr-FR" sz="2400" dirty="0" err="1" smtClean="0"/>
              <a:t>co</a:t>
            </a:r>
            <a:r>
              <a:rPr lang="fr-FR" sz="2400" dirty="0" smtClean="0"/>
              <a:t>-animateurs/pôle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400" b="1" dirty="0" smtClean="0"/>
              <a:t>Pôles transversaux </a:t>
            </a:r>
            <a:r>
              <a:rPr lang="fr-FR" sz="2400" dirty="0" smtClean="0">
                <a:solidFill>
                  <a:srgbClr val="1B81C0">
                    <a:lumMod val="75000"/>
                  </a:srgbClr>
                </a:solidFill>
              </a:rPr>
              <a:t>: Vie Privée, Coévolution Homme-Machine, Business </a:t>
            </a:r>
            <a:r>
              <a:rPr lang="fr-FR" sz="2400" dirty="0" err="1" smtClean="0">
                <a:solidFill>
                  <a:srgbClr val="1B81C0">
                    <a:lumMod val="75000"/>
                  </a:srgbClr>
                </a:solidFill>
              </a:rPr>
              <a:t>Models</a:t>
            </a:r>
            <a:endParaRPr lang="fr-FR" sz="2400" dirty="0" smtClean="0">
              <a:solidFill>
                <a:srgbClr val="1B81C0">
                  <a:lumMod val="75000"/>
                </a:srgbClr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400" b="1" dirty="0"/>
              <a:t>Pôles </a:t>
            </a:r>
            <a:r>
              <a:rPr lang="fr-FR" sz="2400" b="1" dirty="0" smtClean="0"/>
              <a:t>Spécialisés : </a:t>
            </a:r>
            <a:r>
              <a:rPr lang="fr-FR" sz="2400" dirty="0" err="1" smtClean="0">
                <a:solidFill>
                  <a:srgbClr val="1B81C0">
                    <a:lumMod val="75000"/>
                  </a:srgbClr>
                </a:solidFill>
              </a:rPr>
              <a:t>eLearning</a:t>
            </a:r>
            <a:r>
              <a:rPr lang="fr-FR" sz="2400" dirty="0" smtClean="0">
                <a:solidFill>
                  <a:srgbClr val="1B81C0">
                    <a:lumMod val="75000"/>
                  </a:srgbClr>
                </a:solidFill>
              </a:rPr>
              <a:t>, </a:t>
            </a:r>
            <a:r>
              <a:rPr lang="fr-FR" sz="2400" dirty="0" err="1" smtClean="0">
                <a:solidFill>
                  <a:srgbClr val="1B81C0">
                    <a:lumMod val="75000"/>
                  </a:srgbClr>
                </a:solidFill>
              </a:rPr>
              <a:t>eJustice</a:t>
            </a:r>
            <a:r>
              <a:rPr lang="fr-FR" sz="2400" i="1" dirty="0" smtClean="0">
                <a:solidFill>
                  <a:srgbClr val="1B81C0">
                    <a:lumMod val="75000"/>
                  </a:srgbClr>
                </a:solidFill>
              </a:rPr>
              <a:t>, </a:t>
            </a:r>
            <a:r>
              <a:rPr lang="fr-FR" sz="2400" i="1" dirty="0" err="1" smtClean="0">
                <a:solidFill>
                  <a:srgbClr val="1B81C0">
                    <a:lumMod val="75000"/>
                  </a:srgbClr>
                </a:solidFill>
              </a:rPr>
              <a:t>eCulture</a:t>
            </a:r>
            <a:r>
              <a:rPr lang="fr-FR" sz="2400" i="1" dirty="0" smtClean="0">
                <a:solidFill>
                  <a:srgbClr val="1B81C0">
                    <a:lumMod val="75000"/>
                  </a:srgbClr>
                </a:solidFill>
              </a:rPr>
              <a:t>, </a:t>
            </a:r>
            <a:r>
              <a:rPr lang="fr-FR" sz="2400" i="1" dirty="0" err="1" smtClean="0">
                <a:solidFill>
                  <a:srgbClr val="1B81C0">
                    <a:lumMod val="75000"/>
                  </a:srgbClr>
                </a:solidFill>
              </a:rPr>
              <a:t>eEntreprise</a:t>
            </a:r>
            <a:r>
              <a:rPr lang="fr-FR" sz="2400" i="1" dirty="0" smtClean="0">
                <a:solidFill>
                  <a:srgbClr val="1B81C0">
                    <a:lumMod val="75000"/>
                  </a:srgbClr>
                </a:solidFill>
              </a:rPr>
              <a:t>, </a:t>
            </a:r>
            <a:r>
              <a:rPr lang="fr-FR" sz="2400" i="1" dirty="0" err="1" smtClean="0">
                <a:solidFill>
                  <a:srgbClr val="1B81C0">
                    <a:lumMod val="75000"/>
                  </a:srgbClr>
                </a:solidFill>
              </a:rPr>
              <a:t>eSanté</a:t>
            </a:r>
            <a:endParaRPr lang="fr-FR" sz="2400" i="1" dirty="0">
              <a:solidFill>
                <a:srgbClr val="1B81C0">
                  <a:lumMod val="75000"/>
                </a:srgb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Effectifs</a:t>
            </a:r>
            <a:r>
              <a:rPr lang="fr-FR" dirty="0" smtClean="0"/>
              <a:t> </a:t>
            </a:r>
            <a:r>
              <a:rPr lang="fr-FR" sz="2400" dirty="0" smtClean="0"/>
              <a:t>: 32 équipes UPSay en STIC et SHS</a:t>
            </a:r>
            <a:endParaRPr lang="fr-FR" sz="2400" dirty="0"/>
          </a:p>
        </p:txBody>
      </p:sp>
      <p:pic>
        <p:nvPicPr>
          <p:cNvPr id="14" name="Logo_ISN.png"/>
          <p:cNvPicPr/>
          <p:nvPr/>
        </p:nvPicPr>
        <p:blipFill>
          <a:blip r:embed="rId3">
            <a:extLst/>
          </a:blip>
          <a:srcRect t="12170" b="12170"/>
          <a:stretch>
            <a:fillRect/>
          </a:stretch>
        </p:blipFill>
        <p:spPr>
          <a:xfrm>
            <a:off x="5328084" y="44624"/>
            <a:ext cx="3852428" cy="720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787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ISN – journée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DataSense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- 25 mars 2015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7910" y="46365"/>
            <a:ext cx="665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Feuille de Route 1/2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740015"/>
            <a:ext cx="9072500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 Montée en régime en 3 Phases pour chaque pôle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4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Phase 1 </a:t>
            </a:r>
            <a:r>
              <a:rPr lang="fr-F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constitution des </a:t>
            </a:r>
            <a:r>
              <a:rPr lang="fr-FR" sz="2400" dirty="0" smtClean="0"/>
              <a:t>communautés pluridisciplinaires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et identification fine des sujets de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recherche, démarrage des </a:t>
            </a:r>
            <a:r>
              <a:rPr lang="fr-FR" sz="2400" dirty="0"/>
              <a:t>travaux </a:t>
            </a:r>
            <a:r>
              <a:rPr lang="fr-FR" sz="2400" dirty="0" smtClean="0"/>
              <a:t>financés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FR" sz="2400" i="1" dirty="0">
                <a:solidFill>
                  <a:schemeClr val="accent3">
                    <a:lumMod val="75000"/>
                  </a:schemeClr>
                </a:solidFill>
              </a:rPr>
              <a:t>Tandems de thèses STIC-SHS ; équipes STIC-SHS de post-docs et EC/C, etc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800100" lvl="1" indent="-342900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Phase 2 </a:t>
            </a:r>
            <a:r>
              <a:rPr lang="fr-F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montages de projets STIC-SHS pour obtenir des </a:t>
            </a:r>
            <a:r>
              <a:rPr lang="fr-FR" sz="2400" dirty="0">
                <a:solidFill>
                  <a:schemeClr val="tx2"/>
                </a:solidFill>
              </a:rPr>
              <a:t>financements institutionnels extérieurs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FR" sz="2400" i="1" dirty="0">
                <a:solidFill>
                  <a:schemeClr val="accent3">
                    <a:lumMod val="75000"/>
                  </a:schemeClr>
                </a:solidFill>
              </a:rPr>
              <a:t>ANR, PEPS, H2020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Ouverture sur le monde socio-économique avec la constitution  du comité d’orientation stratégique: comités d’éthique et régulation, associations professionnelles et de consommateurs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b="1" u="sng" dirty="0" smtClean="0">
                <a:solidFill>
                  <a:schemeClr val="accent3">
                    <a:lumMod val="50000"/>
                  </a:schemeClr>
                </a:solidFill>
              </a:rPr>
              <a:t>Phase 3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recherche de </a:t>
            </a:r>
            <a:r>
              <a:rPr lang="fr-FR" sz="2400" dirty="0" smtClean="0"/>
              <a:t>financements de pérennisation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auprès de partenaires industriels et / ou publics</a:t>
            </a:r>
            <a:endParaRPr lang="fr-FR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71500" y="1340768"/>
            <a:ext cx="39604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1500" y="3032956"/>
            <a:ext cx="396044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71500" y="5445224"/>
            <a:ext cx="396044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Logo_ISN.png"/>
          <p:cNvPicPr/>
          <p:nvPr/>
        </p:nvPicPr>
        <p:blipFill>
          <a:blip r:embed="rId3">
            <a:extLst/>
          </a:blip>
          <a:srcRect t="12170" b="12170"/>
          <a:stretch>
            <a:fillRect/>
          </a:stretch>
        </p:blipFill>
        <p:spPr>
          <a:xfrm>
            <a:off x="5328084" y="44624"/>
            <a:ext cx="3852428" cy="720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790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236639" y="3944136"/>
            <a:ext cx="2082107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2236640" y="1952836"/>
            <a:ext cx="2097092" cy="15092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8496436" y="5757464"/>
            <a:ext cx="647564" cy="3480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Rectangle 61"/>
          <p:cNvSpPr/>
          <p:nvPr/>
        </p:nvSpPr>
        <p:spPr>
          <a:xfrm>
            <a:off x="7446754" y="5757464"/>
            <a:ext cx="1049682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3285186" y="5745454"/>
            <a:ext cx="4161567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8496434" y="5301208"/>
            <a:ext cx="647565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8496436" y="4869160"/>
            <a:ext cx="64756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8496436" y="4437112"/>
            <a:ext cx="64756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6404368" y="5301208"/>
            <a:ext cx="2092067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4318746" y="5301208"/>
            <a:ext cx="2112076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04368" y="4869160"/>
            <a:ext cx="2092067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6410654" y="4437112"/>
            <a:ext cx="2085782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4318746" y="4869160"/>
            <a:ext cx="2094518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13264" y="3933056"/>
            <a:ext cx="2730736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6404368" y="1952837"/>
            <a:ext cx="2739632" cy="15092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4331893" y="3933056"/>
            <a:ext cx="2085782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4318746" y="1952837"/>
            <a:ext cx="2112077" cy="15092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2231740" y="4437112"/>
            <a:ext cx="41815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ISN – journée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DataSense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- 25 mars 2015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7910" y="46365"/>
            <a:ext cx="665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Feuille de Route 2/2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508" y="140871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Pôles :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504" y="16915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Pôles </a:t>
            </a:r>
            <a:r>
              <a:rPr lang="fr-FR" i="1" dirty="0"/>
              <a:t>T</a:t>
            </a:r>
            <a:r>
              <a:rPr lang="fr-FR" i="1" dirty="0" smtClean="0"/>
              <a:t>ransversaux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79512" y="36357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Pôles Spécialisés</a:t>
            </a:r>
            <a:endParaRPr lang="fr-FR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43508" y="1948770"/>
            <a:ext cx="183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Vie privée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180528" y="232507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Coévolution </a:t>
            </a:r>
          </a:p>
          <a:p>
            <a:pPr algn="ctr"/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H-M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144524" y="2888940"/>
            <a:ext cx="2303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Business Modèles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58" y="3897052"/>
            <a:ext cx="2303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e_Learning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5496" y="4365104"/>
            <a:ext cx="205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e_Justice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1500" y="4761148"/>
            <a:ext cx="205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e_Culture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15516" y="5193196"/>
            <a:ext cx="205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e_Entreprise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1500" y="5693186"/>
            <a:ext cx="189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e_Santé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1740" y="865937"/>
            <a:ext cx="10441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275856" y="865937"/>
            <a:ext cx="10441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319972" y="865937"/>
            <a:ext cx="10441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364088" y="865937"/>
            <a:ext cx="10441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408204" y="865937"/>
            <a:ext cx="1044116" cy="366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452320" y="865937"/>
            <a:ext cx="1044116" cy="366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496436" y="865937"/>
            <a:ext cx="647564" cy="366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2231740" y="1232756"/>
            <a:ext cx="0" cy="487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275856" y="1232756"/>
            <a:ext cx="0" cy="487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319972" y="1220558"/>
            <a:ext cx="0" cy="487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364088" y="1232756"/>
            <a:ext cx="0" cy="487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408204" y="1220558"/>
            <a:ext cx="0" cy="487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452320" y="1232756"/>
            <a:ext cx="0" cy="487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8496436" y="1232756"/>
            <a:ext cx="0" cy="487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231740" y="6105494"/>
            <a:ext cx="69122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123728" y="836712"/>
            <a:ext cx="138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S2-2013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113172" y="838065"/>
            <a:ext cx="138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S1-2014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148620" y="838065"/>
            <a:ext cx="138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S2-2014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220072" y="836712"/>
            <a:ext cx="138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S1-2015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255520" y="836712"/>
            <a:ext cx="138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S2-2015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308304" y="836712"/>
            <a:ext cx="138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S1-2016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316416" y="836712"/>
            <a:ext cx="102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S2-16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67" name="Losange 66"/>
          <p:cNvSpPr/>
          <p:nvPr/>
        </p:nvSpPr>
        <p:spPr>
          <a:xfrm>
            <a:off x="3077166" y="1240166"/>
            <a:ext cx="397376" cy="43238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Losange 67"/>
          <p:cNvSpPr/>
          <p:nvPr/>
        </p:nvSpPr>
        <p:spPr>
          <a:xfrm>
            <a:off x="5162950" y="1232756"/>
            <a:ext cx="397376" cy="43238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2663788" y="159416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AAP1</a:t>
            </a:r>
            <a:endParaRPr lang="fr-FR" sz="2000" dirty="0"/>
          </a:p>
        </p:txBody>
      </p:sp>
      <p:sp>
        <p:nvSpPr>
          <p:cNvPr id="78" name="Losange 77"/>
          <p:cNvSpPr/>
          <p:nvPr/>
        </p:nvSpPr>
        <p:spPr>
          <a:xfrm>
            <a:off x="5650586" y="1232756"/>
            <a:ext cx="397376" cy="432380"/>
          </a:xfrm>
          <a:prstGeom prst="diamond">
            <a:avLst/>
          </a:prstGeom>
          <a:solidFill>
            <a:srgbClr val="00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5436096" y="16288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Conférence ISN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7" name="Losange 86"/>
          <p:cNvSpPr/>
          <p:nvPr/>
        </p:nvSpPr>
        <p:spPr>
          <a:xfrm>
            <a:off x="8001714" y="1236490"/>
            <a:ext cx="397376" cy="432380"/>
          </a:xfrm>
          <a:prstGeom prst="diamond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/>
          <p:cNvSpPr txBox="1"/>
          <p:nvPr/>
        </p:nvSpPr>
        <p:spPr>
          <a:xfrm>
            <a:off x="7236296" y="16288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Workshop Bilan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752020" y="159279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AAP2</a:t>
            </a:r>
            <a:endParaRPr lang="fr-FR" sz="2000" dirty="0"/>
          </a:p>
        </p:txBody>
      </p:sp>
      <p:pic>
        <p:nvPicPr>
          <p:cNvPr id="75" name="Logo_ISN.png"/>
          <p:cNvPicPr/>
          <p:nvPr/>
        </p:nvPicPr>
        <p:blipFill>
          <a:blip r:embed="rId3">
            <a:extLst/>
          </a:blip>
          <a:srcRect t="12170" b="12170"/>
          <a:stretch>
            <a:fillRect/>
          </a:stretch>
        </p:blipFill>
        <p:spPr>
          <a:xfrm>
            <a:off x="5328084" y="44624"/>
            <a:ext cx="3852428" cy="720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202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5750" y="912197"/>
            <a:ext cx="90725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 Actions et initiatives de visibilité locale, nationale et internationale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400" dirty="0"/>
              <a:t> </a:t>
            </a:r>
            <a:r>
              <a:rPr lang="fr-FR" sz="2400" dirty="0" smtClean="0"/>
              <a:t>11 Workshops / Conférences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des 4 pôles les plus avancés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Vie privée (4), Coévolution (2), Business Modèles (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) et e_Learning (3) </a:t>
            </a:r>
          </a:p>
          <a:p>
            <a:pPr marL="800100" lvl="1" indent="-342900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b="1" dirty="0" smtClean="0"/>
              <a:t>Conférence ISN les 9 et 10 avril 2015 à l’Hôtel Potocki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(Chambre de Commerce et de l’Industrie de Paris) : « Comprendre et Construire la Société Numérique »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/>
              <a:t>Points forts :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Ouverture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par </a:t>
            </a:r>
            <a:r>
              <a:rPr lang="fr-FR" sz="2000" dirty="0" smtClean="0"/>
              <a:t>Axelle </a:t>
            </a:r>
            <a:r>
              <a:rPr lang="fr-FR" sz="2000" dirty="0"/>
              <a:t>L</a:t>
            </a:r>
            <a:r>
              <a:rPr lang="fr-FR" sz="2000" dirty="0" smtClean="0"/>
              <a:t>emaire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, « 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eynote speakers » (</a:t>
            </a:r>
            <a:r>
              <a:rPr lang="fr-FR" sz="2000" i="1" dirty="0" smtClean="0">
                <a:solidFill>
                  <a:schemeClr val="accent3">
                    <a:lumMod val="75000"/>
                  </a:schemeClr>
                </a:solidFill>
              </a:rPr>
              <a:t>Une Sénatrice, La Chargée des interactions STIC-SHS dans H2020 et un scientifique d’envergue internationale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), </a:t>
            </a:r>
            <a:r>
              <a:rPr lang="fr-FR" sz="2000" dirty="0" smtClean="0"/>
              <a:t>Table ronde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avec des industriels, Avancées Scientifiques des Pôles. 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400" b="1" dirty="0" smtClean="0"/>
              <a:t>Contacts internationaux: </a:t>
            </a: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</a:rPr>
              <a:t>Japon</a:t>
            </a:r>
            <a:r>
              <a:rPr lang="fr-FR" sz="2400" b="1" dirty="0" smtClean="0"/>
              <a:t> </a:t>
            </a:r>
            <a:r>
              <a:rPr lang="fr-FR" sz="2400" b="1" dirty="0"/>
              <a:t>-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NII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USA – MIT, Carnegie Mellon </a:t>
            </a:r>
            <a:r>
              <a:rPr lang="fr-FR" sz="2400" b="1" dirty="0" err="1">
                <a:solidFill>
                  <a:schemeClr val="accent3">
                    <a:lumMod val="75000"/>
                  </a:schemeClr>
                </a:solidFill>
              </a:rPr>
              <a:t>University</a:t>
            </a: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</a:rPr>
              <a:t>, </a:t>
            </a:r>
            <a:r>
              <a:rPr lang="fr-FR" sz="2400" b="1" dirty="0" err="1" smtClean="0">
                <a:solidFill>
                  <a:schemeClr val="accent3">
                    <a:lumMod val="75000"/>
                  </a:schemeClr>
                </a:solidFill>
              </a:rPr>
              <a:t>Stanford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fr-FR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2276872"/>
            <a:ext cx="8568698" cy="2592288"/>
          </a:xfrm>
          <a:prstGeom prst="rect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ISN – journée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DataSense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- 25 mars 2015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51520" y="46365"/>
            <a:ext cx="748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isibilité Nationale / Internationale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4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755576" y="6526547"/>
            <a:ext cx="6191250" cy="250825"/>
          </a:xfrm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ISN – journée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DataSense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- 25 mars 2015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07504" y="46365"/>
            <a:ext cx="81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Valeur ajoutée, utilisation des moyens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508" y="656692"/>
            <a:ext cx="91445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 Valeur ajoutée par rapport à la simple agrégation d’expertises STIC et SHS dans le domaine du Numérique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De véritables </a:t>
            </a:r>
            <a:r>
              <a:rPr lang="fr-FR" sz="2400" b="1" dirty="0" smtClean="0">
                <a:solidFill>
                  <a:schemeClr val="tx2"/>
                </a:solidFill>
              </a:rPr>
              <a:t>C</a:t>
            </a:r>
            <a:r>
              <a:rPr lang="fr-FR" sz="2400" dirty="0" smtClean="0">
                <a:solidFill>
                  <a:schemeClr val="tx2"/>
                </a:solidFill>
              </a:rPr>
              <a:t>ommunautés </a:t>
            </a:r>
            <a:r>
              <a:rPr lang="fr-FR" sz="2400" b="1" dirty="0" smtClean="0">
                <a:solidFill>
                  <a:schemeClr val="tx2"/>
                </a:solidFill>
              </a:rPr>
              <a:t>S</a:t>
            </a:r>
            <a:r>
              <a:rPr lang="fr-FR" sz="2400" dirty="0" smtClean="0">
                <a:solidFill>
                  <a:schemeClr val="tx2"/>
                </a:solidFill>
              </a:rPr>
              <a:t>cientifiques STIC-SHS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se sont constituées autour </a:t>
            </a:r>
            <a:r>
              <a:rPr lang="fr-FR" sz="2400" dirty="0" smtClean="0"/>
              <a:t>d’un </a:t>
            </a:r>
            <a:r>
              <a:rPr lang="fr-FR" sz="2400" u="sng" dirty="0" smtClean="0"/>
              <a:t>mode opératoire ISN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suscitant </a:t>
            </a:r>
            <a:r>
              <a:rPr lang="fr-FR" sz="2400" dirty="0" smtClean="0"/>
              <a:t>l’Interdisciplinarité </a:t>
            </a:r>
            <a:endParaRPr lang="fr-FR" sz="240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Les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CS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 avancent sur des </a:t>
            </a:r>
            <a:r>
              <a:rPr lang="fr-FR" sz="2400" dirty="0" smtClean="0"/>
              <a:t>« travaux interdisciplinaires »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</a:rPr>
              <a:t>8 thèses co encadrées STIC-SHS</a:t>
            </a:r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2 Tandems STIC-SHS de Post-Docs </a:t>
            </a:r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13 co publications</a:t>
            </a:r>
            <a:r>
              <a:rPr lang="fr-FR" dirty="0" smtClean="0">
                <a:solidFill>
                  <a:srgbClr val="C00000"/>
                </a:solidFill>
              </a:rPr>
              <a:t> 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Les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CS </a:t>
            </a:r>
            <a:r>
              <a:rPr lang="fr-FR" sz="2400" dirty="0" smtClean="0"/>
              <a:t>montent et gagnent des projets interdisciplinaires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 à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financement institutionnel en se prévalant de </a:t>
            </a:r>
            <a:r>
              <a:rPr lang="fr-FR" sz="2000" dirty="0" smtClean="0"/>
              <a:t>l’ISN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ANR, PEPS , H2020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= ex. Dépôt d’un projet Vie privée avril 2015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L’ISN a déclenché </a:t>
            </a:r>
            <a:r>
              <a:rPr lang="fr-FR" sz="2400" dirty="0" smtClean="0"/>
              <a:t>l’embauche de 2 Maîtres de Conférence + 1 ARP </a:t>
            </a:r>
            <a:r>
              <a:rPr lang="fr-FR" sz="2400" dirty="0" err="1" smtClean="0"/>
              <a:t>Inria</a:t>
            </a:r>
            <a:r>
              <a:rPr lang="fr-FR" sz="2400" dirty="0" smtClean="0"/>
              <a:t>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(un juriste à UPSud, une spécialiste des industries culturelles à l’UVSQ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8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ISN – journée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DataSense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- 25 mars 2015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07504" y="46365"/>
            <a:ext cx="81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Avancées « Vie privée »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0528" y="764704"/>
            <a:ext cx="892797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 Analyse du Comportement des utilisateurs vis-à-vis de la protection de leurs données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Point de Convergence </a:t>
            </a:r>
            <a:r>
              <a:rPr lang="fr-FR" sz="2400" dirty="0" smtClean="0"/>
              <a:t>pluridisciplinaire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Informatique (</a:t>
            </a:r>
            <a:r>
              <a:rPr lang="fr-FR" sz="2000" i="1" dirty="0">
                <a:solidFill>
                  <a:schemeClr val="accent3">
                    <a:lumMod val="75000"/>
                  </a:schemeClr>
                </a:solidFill>
              </a:rPr>
              <a:t>protection centralisée/décentralisée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Economie (</a:t>
            </a:r>
            <a:r>
              <a:rPr lang="fr-FR" sz="2000" i="1" dirty="0">
                <a:solidFill>
                  <a:schemeClr val="accent3">
                    <a:lumMod val="75000"/>
                  </a:schemeClr>
                </a:solidFill>
              </a:rPr>
              <a:t>valeur attachée aux données personnelles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Droit (</a:t>
            </a:r>
            <a:r>
              <a:rPr lang="fr-FR" sz="2000" i="1" dirty="0">
                <a:solidFill>
                  <a:schemeClr val="accent3">
                    <a:lumMod val="75000"/>
                  </a:schemeClr>
                </a:solidFill>
              </a:rPr>
              <a:t>consentement, chartes de privacy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fr-FR" sz="2000" dirty="0" smtClean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/>
              <a:t>Expérimentation terrain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fondée sur les usages du Smart Phone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Testeurs : 200 étudiants, choc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informationnel (</a:t>
            </a:r>
            <a:r>
              <a:rPr lang="fr-FR" sz="2000" i="1" dirty="0">
                <a:solidFill>
                  <a:schemeClr val="accent3">
                    <a:lumMod val="75000"/>
                  </a:schemeClr>
                </a:solidFill>
              </a:rPr>
              <a:t>révélation des données envoyées par les applis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), changement de comportement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Sujet : Quelle efficacité des </a:t>
            </a:r>
            <a:r>
              <a:rPr lang="fr-FR" sz="2000" dirty="0" smtClean="0"/>
              <a:t>campagnes de prévention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concernant les données personnelles ?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charset="2"/>
              <a:buChar char="q"/>
            </a:pPr>
            <a:r>
              <a:rPr lang="fr-FR" sz="2400" b="1" dirty="0" smtClean="0">
                <a:solidFill>
                  <a:srgbClr val="000000"/>
                </a:solidFill>
              </a:rPr>
              <a:t>Régulation</a:t>
            </a:r>
          </a:p>
          <a:p>
            <a:pPr marL="1257300" lvl="2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/>
              <a:t>Comment réguler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, sachant que la régulation précédente est déjà obsolète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Introduction de la </a:t>
            </a:r>
            <a:r>
              <a:rPr lang="fr-FR" sz="2000" dirty="0" smtClean="0"/>
              <a:t>« privacy by using »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FR" sz="2000" i="1" dirty="0" smtClean="0">
                <a:solidFill>
                  <a:schemeClr val="accent3">
                    <a:lumMod val="75000"/>
                  </a:schemeClr>
                </a:solidFill>
              </a:rPr>
              <a:t>bonnes pratiques, bottom-up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) opposée à la « privacy by design », (</a:t>
            </a:r>
            <a:r>
              <a:rPr lang="fr-FR" sz="2000" i="1" dirty="0" smtClean="0">
                <a:solidFill>
                  <a:schemeClr val="accent3">
                    <a:lumMod val="75000"/>
                  </a:schemeClr>
                </a:solidFill>
              </a:rPr>
              <a:t>top-down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Logo_ISN.png"/>
          <p:cNvPicPr/>
          <p:nvPr/>
        </p:nvPicPr>
        <p:blipFill>
          <a:blip r:embed="rId2">
            <a:extLst/>
          </a:blip>
          <a:srcRect t="12170" b="12170"/>
          <a:stretch>
            <a:fillRect/>
          </a:stretch>
        </p:blipFill>
        <p:spPr>
          <a:xfrm>
            <a:off x="5328084" y="44624"/>
            <a:ext cx="3852428" cy="720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325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ISN – journée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DataSense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- 25 mars 2015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45A9EE-62B7-CD4B-8A60-E3F65FCAE6DF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07504" y="46365"/>
            <a:ext cx="81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Avancées « Coévolution »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764696"/>
            <a:ext cx="849669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 Analyse des scenarios de la société numérique où l’humain est impliqué dans la boucle de systèmes intelligents autonomiques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Cas de la </a:t>
            </a:r>
            <a:r>
              <a:rPr lang="fr-FR" sz="2400" dirty="0" smtClean="0"/>
              <a:t>gestion collaborative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de la consommation d’énergie dans un Quartier Intelligent QI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Conception et mise en œuvre </a:t>
            </a:r>
            <a:r>
              <a:rPr lang="fr-FR" sz="2000" dirty="0" smtClean="0"/>
              <a:t>d’un « serious game »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destiné à émuler la vie collaborative d’habitants d’un QI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Engagement des humains dans une interaction sociale avec les Robots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Interactions verbales et non verbales humains-robots et </a:t>
            </a:r>
            <a:r>
              <a:rPr lang="fr-FR" sz="2400" dirty="0" smtClean="0"/>
              <a:t>réflexivité langagière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b="1" dirty="0" smtClean="0"/>
              <a:t>Anticipation des questions liées à la responsabilité civile des machines connectées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Exemple de l’introduction d’une </a:t>
            </a:r>
            <a:r>
              <a:rPr lang="fr-FR" sz="2400" dirty="0" smtClean="0"/>
              <a:t>« personne voiture autonome »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, dans des situations d’accidents avec préjudices </a:t>
            </a:r>
            <a:endParaRPr lang="fr-F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Logo_ISN.png"/>
          <p:cNvPicPr/>
          <p:nvPr/>
        </p:nvPicPr>
        <p:blipFill>
          <a:blip r:embed="rId2">
            <a:extLst/>
          </a:blip>
          <a:srcRect t="12170" b="12170"/>
          <a:stretch>
            <a:fillRect/>
          </a:stretch>
        </p:blipFill>
        <p:spPr>
          <a:xfrm>
            <a:off x="5328084" y="44624"/>
            <a:ext cx="3852428" cy="720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5100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CS-NEW-vCC-v2">
  <a:themeElements>
    <a:clrScheme name="Saclay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FAFAF"/>
      </a:accent1>
      <a:accent2>
        <a:srgbClr val="666666"/>
      </a:accent2>
      <a:accent3>
        <a:srgbClr val="1B81C0"/>
      </a:accent3>
      <a:accent4>
        <a:srgbClr val="146090"/>
      </a:accent4>
      <a:accent5>
        <a:srgbClr val="0D4060"/>
      </a:accent5>
      <a:accent6>
        <a:srgbClr val="000000"/>
      </a:accent6>
      <a:hlink>
        <a:srgbClr val="666666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FCS-NEW-vCC-v2.pot</Template>
  <TotalTime>0</TotalTime>
  <Words>1466</Words>
  <Application>Microsoft Macintosh PowerPoint</Application>
  <PresentationFormat>Présentation à l'écran (4:3)</PresentationFormat>
  <Paragraphs>227</Paragraphs>
  <Slides>18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FCS-NEW-vCC-v2</vt:lpstr>
      <vt:lpstr>IDEX Paris-Saclay  LIDEX ISN,  Institut de la Société Numérique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Pôle Co-évolution Homme-Machine</vt:lpstr>
      <vt:lpstr>Pôle Co-évolution Homme-Machine</vt:lpstr>
      <vt:lpstr>Présentation PowerPoint</vt:lpstr>
      <vt:lpstr>Pôle Business  Models</vt:lpstr>
      <vt:lpstr>Présentation PowerPoint</vt:lpstr>
      <vt:lpstr>Pôle eLearning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2012-04-13T12:52:56Z</dcterms:created>
  <dcterms:modified xsi:type="dcterms:W3CDTF">2015-03-24T16:22:59Z</dcterms:modified>
</cp:coreProperties>
</file>